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9" r:id="rId1"/>
  </p:sldMasterIdLst>
  <p:notesMasterIdLst>
    <p:notesMasterId r:id="rId92"/>
  </p:notesMasterIdLst>
  <p:handoutMasterIdLst>
    <p:handoutMasterId r:id="rId93"/>
  </p:handoutMasterIdLst>
  <p:sldIdLst>
    <p:sldId id="635" r:id="rId2"/>
    <p:sldId id="366" r:id="rId3"/>
    <p:sldId id="367" r:id="rId4"/>
    <p:sldId id="368" r:id="rId5"/>
    <p:sldId id="369" r:id="rId6"/>
    <p:sldId id="370" r:id="rId7"/>
    <p:sldId id="371" r:id="rId8"/>
    <p:sldId id="372" r:id="rId9"/>
    <p:sldId id="373" r:id="rId10"/>
    <p:sldId id="374" r:id="rId11"/>
    <p:sldId id="375" r:id="rId12"/>
    <p:sldId id="443" r:id="rId13"/>
    <p:sldId id="444" r:id="rId14"/>
    <p:sldId id="445" r:id="rId15"/>
    <p:sldId id="446" r:id="rId16"/>
    <p:sldId id="447" r:id="rId17"/>
    <p:sldId id="448" r:id="rId18"/>
    <p:sldId id="449" r:id="rId19"/>
    <p:sldId id="450" r:id="rId20"/>
    <p:sldId id="451" r:id="rId21"/>
    <p:sldId id="452" r:id="rId22"/>
    <p:sldId id="454" r:id="rId23"/>
    <p:sldId id="548" r:id="rId24"/>
    <p:sldId id="455" r:id="rId25"/>
    <p:sldId id="456" r:id="rId26"/>
    <p:sldId id="550" r:id="rId27"/>
    <p:sldId id="458" r:id="rId28"/>
    <p:sldId id="551" r:id="rId29"/>
    <p:sldId id="587" r:id="rId30"/>
    <p:sldId id="588" r:id="rId31"/>
    <p:sldId id="589" r:id="rId32"/>
    <p:sldId id="590" r:id="rId33"/>
    <p:sldId id="596" r:id="rId34"/>
    <p:sldId id="591" r:id="rId35"/>
    <p:sldId id="598" r:id="rId36"/>
    <p:sldId id="599" r:id="rId37"/>
    <p:sldId id="600" r:id="rId38"/>
    <p:sldId id="601" r:id="rId39"/>
    <p:sldId id="602" r:id="rId40"/>
    <p:sldId id="603" r:id="rId41"/>
    <p:sldId id="604" r:id="rId42"/>
    <p:sldId id="605" r:id="rId43"/>
    <p:sldId id="606" r:id="rId44"/>
    <p:sldId id="607" r:id="rId45"/>
    <p:sldId id="608" r:id="rId46"/>
    <p:sldId id="618" r:id="rId47"/>
    <p:sldId id="610" r:id="rId48"/>
    <p:sldId id="611" r:id="rId49"/>
    <p:sldId id="612" r:id="rId50"/>
    <p:sldId id="613" r:id="rId51"/>
    <p:sldId id="614" r:id="rId52"/>
    <p:sldId id="619" r:id="rId53"/>
    <p:sldId id="620" r:id="rId54"/>
    <p:sldId id="633" r:id="rId55"/>
    <p:sldId id="621" r:id="rId56"/>
    <p:sldId id="634" r:id="rId57"/>
    <p:sldId id="622" r:id="rId58"/>
    <p:sldId id="623" r:id="rId59"/>
    <p:sldId id="624" r:id="rId60"/>
    <p:sldId id="625" r:id="rId61"/>
    <p:sldId id="626" r:id="rId62"/>
    <p:sldId id="627" r:id="rId63"/>
    <p:sldId id="628" r:id="rId64"/>
    <p:sldId id="629" r:id="rId65"/>
    <p:sldId id="630" r:id="rId66"/>
    <p:sldId id="631" r:id="rId67"/>
    <p:sldId id="632" r:id="rId68"/>
    <p:sldId id="564" r:id="rId69"/>
    <p:sldId id="565" r:id="rId70"/>
    <p:sldId id="566" r:id="rId71"/>
    <p:sldId id="567" r:id="rId72"/>
    <p:sldId id="568" r:id="rId73"/>
    <p:sldId id="569" r:id="rId74"/>
    <p:sldId id="570" r:id="rId75"/>
    <p:sldId id="571" r:id="rId76"/>
    <p:sldId id="572" r:id="rId77"/>
    <p:sldId id="573" r:id="rId78"/>
    <p:sldId id="574" r:id="rId79"/>
    <p:sldId id="575" r:id="rId80"/>
    <p:sldId id="576" r:id="rId81"/>
    <p:sldId id="577" r:id="rId82"/>
    <p:sldId id="578" r:id="rId83"/>
    <p:sldId id="579" r:id="rId84"/>
    <p:sldId id="580" r:id="rId85"/>
    <p:sldId id="586" r:id="rId86"/>
    <p:sldId id="581" r:id="rId87"/>
    <p:sldId id="582" r:id="rId88"/>
    <p:sldId id="583" r:id="rId89"/>
    <p:sldId id="584" r:id="rId90"/>
    <p:sldId id="585" r:id="rId91"/>
  </p:sldIdLst>
  <p:sldSz cx="9144000" cy="6858000" type="screen4x3"/>
  <p:notesSz cx="7099300" cy="10234613"/>
  <p:defaultTextStyle>
    <a:defPPr>
      <a:defRPr lang="zh-TW"/>
    </a:defPPr>
    <a:lvl1pPr algn="l" rtl="0" fontAlgn="base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5pPr>
    <a:lvl6pPr marL="2286000" algn="l" defTabSz="914400" rtl="0" eaLnBrk="1" latinLnBrk="0" hangingPunct="1">
      <a:defRPr kumimoji="1" sz="20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6pPr>
    <a:lvl7pPr marL="2743200" algn="l" defTabSz="914400" rtl="0" eaLnBrk="1" latinLnBrk="0" hangingPunct="1">
      <a:defRPr kumimoji="1" sz="20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7pPr>
    <a:lvl8pPr marL="3200400" algn="l" defTabSz="914400" rtl="0" eaLnBrk="1" latinLnBrk="0" hangingPunct="1">
      <a:defRPr kumimoji="1" sz="20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8pPr>
    <a:lvl9pPr marL="3657600" algn="l" defTabSz="914400" rtl="0" eaLnBrk="1" latinLnBrk="0" hangingPunct="1">
      <a:defRPr kumimoji="1" sz="20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0000"/>
    <a:srgbClr val="8CDC56"/>
    <a:srgbClr val="0000CC"/>
    <a:srgbClr val="6600CC"/>
    <a:srgbClr val="FF00FF"/>
    <a:srgbClr val="008000"/>
    <a:srgbClr val="FFFFFF"/>
    <a:srgbClr val="00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15339" autoAdjust="0"/>
    <p:restoredTop sz="79636" autoAdjust="0"/>
  </p:normalViewPr>
  <p:slideViewPr>
    <p:cSldViewPr>
      <p:cViewPr varScale="1">
        <p:scale>
          <a:sx n="57" d="100"/>
          <a:sy n="57" d="100"/>
        </p:scale>
        <p:origin x="-1512" y="-78"/>
      </p:cViewPr>
      <p:guideLst>
        <p:guide orient="horz" pos="2160"/>
        <p:guide pos="2880"/>
      </p:guideLst>
    </p:cSldViewPr>
  </p:slideViewPr>
  <p:outlineViewPr>
    <p:cViewPr>
      <p:scale>
        <a:sx n="25" d="100"/>
        <a:sy n="25" d="100"/>
      </p:scale>
      <p:origin x="0" y="0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  <p:sld r:id="rId11" collapse="1"/>
      <p:sld r:id="rId12" collapse="1"/>
      <p:sld r:id="rId13" collapse="1"/>
      <p:sld r:id="rId14" collapse="1"/>
      <p:sld r:id="rId15" collapse="1"/>
      <p:sld r:id="rId16" collapse="1"/>
      <p:sld r:id="rId17" collapse="1"/>
      <p:sld r:id="rId18" collapse="1"/>
      <p:sld r:id="rId19" collapse="1"/>
      <p:sld r:id="rId20" collapse="1"/>
      <p:sld r:id="rId21" collapse="1"/>
      <p:sld r:id="rId22" collapse="1"/>
      <p:sld r:id="rId23" collapse="1"/>
      <p:sld r:id="rId24" collapse="1"/>
      <p:sld r:id="rId25" collapse="1"/>
      <p:sld r:id="rId26" collapse="1"/>
      <p:sld r:id="rId27" collapse="1"/>
      <p:sld r:id="rId28" collapse="1"/>
      <p:sld r:id="rId29" collapse="1"/>
      <p:sld r:id="rId30" collapse="1"/>
      <p:sld r:id="rId31" collapse="1"/>
      <p:sld r:id="rId32" collapse="1"/>
      <p:sld r:id="rId33" collapse="1"/>
      <p:sld r:id="rId34" collapse="1"/>
      <p:sld r:id="rId35" collapse="1"/>
      <p:sld r:id="rId36" collapse="1"/>
      <p:sld r:id="rId37" collapse="1"/>
      <p:sld r:id="rId38" collapse="1"/>
      <p:sld r:id="rId39" collapse="1"/>
      <p:sld r:id="rId40" collapse="1"/>
      <p:sld r:id="rId41" collapse="1"/>
      <p:sld r:id="rId42" collapse="1"/>
      <p:sld r:id="rId43" collapse="1"/>
      <p:sld r:id="rId44" collapse="1"/>
      <p:sld r:id="rId45" collapse="1"/>
      <p:sld r:id="rId46" collapse="1"/>
      <p:sld r:id="rId47" collapse="1"/>
      <p:sld r:id="rId48" collapse="1"/>
      <p:sld r:id="rId49" collapse="1"/>
      <p:sld r:id="rId50" collapse="1"/>
      <p:sld r:id="rId51" collapse="1"/>
      <p:sld r:id="rId52" collapse="1"/>
      <p:sld r:id="rId53" collapse="1"/>
      <p:sld r:id="rId54" collapse="1"/>
      <p:sld r:id="rId55" collapse="1"/>
      <p:sld r:id="rId56" collapse="1"/>
      <p:sld r:id="rId57" collapse="1"/>
      <p:sld r:id="rId58" collapse="1"/>
      <p:sld r:id="rId59" collapse="1"/>
      <p:sld r:id="rId60" collapse="1"/>
      <p:sld r:id="rId61" collapse="1"/>
      <p:sld r:id="rId62" collapse="1"/>
      <p:sld r:id="rId63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0" d="100"/>
        <a:sy n="150" d="100"/>
      </p:scale>
      <p:origin x="0" y="26226"/>
    </p:cViewPr>
  </p:sorterViewPr>
  <p:notesViewPr>
    <p:cSldViewPr>
      <p:cViewPr varScale="1">
        <p:scale>
          <a:sx n="51" d="100"/>
          <a:sy n="51" d="100"/>
        </p:scale>
        <p:origin x="-1980" y="-78"/>
      </p:cViewPr>
      <p:guideLst>
        <p:guide orient="horz" pos="3223"/>
        <p:guide pos="223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97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_rels/viewProps.xml.rels><?xml version="1.0" encoding="UTF-8" standalone="yes"?>
<Relationships xmlns="http://schemas.openxmlformats.org/package/2006/relationships"><Relationship Id="rId13" Type="http://schemas.openxmlformats.org/officeDocument/2006/relationships/slide" Target="slides/slide29.xml"/><Relationship Id="rId18" Type="http://schemas.openxmlformats.org/officeDocument/2006/relationships/slide" Target="slides/slide34.xml"/><Relationship Id="rId26" Type="http://schemas.openxmlformats.org/officeDocument/2006/relationships/slide" Target="slides/slide46.xml"/><Relationship Id="rId39" Type="http://schemas.openxmlformats.org/officeDocument/2006/relationships/slide" Target="slides/slide61.xml"/><Relationship Id="rId21" Type="http://schemas.openxmlformats.org/officeDocument/2006/relationships/slide" Target="slides/slide38.xml"/><Relationship Id="rId34" Type="http://schemas.openxmlformats.org/officeDocument/2006/relationships/slide" Target="slides/slide56.xml"/><Relationship Id="rId42" Type="http://schemas.openxmlformats.org/officeDocument/2006/relationships/slide" Target="slides/slide64.xml"/><Relationship Id="rId47" Type="http://schemas.openxmlformats.org/officeDocument/2006/relationships/slide" Target="slides/slide70.xml"/><Relationship Id="rId50" Type="http://schemas.openxmlformats.org/officeDocument/2006/relationships/slide" Target="slides/slide73.xml"/><Relationship Id="rId55" Type="http://schemas.openxmlformats.org/officeDocument/2006/relationships/slide" Target="slides/slide79.xml"/><Relationship Id="rId63" Type="http://schemas.openxmlformats.org/officeDocument/2006/relationships/slide" Target="slides/slide90.xml"/><Relationship Id="rId7" Type="http://schemas.openxmlformats.org/officeDocument/2006/relationships/slide" Target="slides/slide19.xml"/><Relationship Id="rId2" Type="http://schemas.openxmlformats.org/officeDocument/2006/relationships/slide" Target="slides/slide14.xml"/><Relationship Id="rId16" Type="http://schemas.openxmlformats.org/officeDocument/2006/relationships/slide" Target="slides/slide32.xml"/><Relationship Id="rId20" Type="http://schemas.openxmlformats.org/officeDocument/2006/relationships/slide" Target="slides/slide37.xml"/><Relationship Id="rId29" Type="http://schemas.openxmlformats.org/officeDocument/2006/relationships/slide" Target="slides/slide51.xml"/><Relationship Id="rId41" Type="http://schemas.openxmlformats.org/officeDocument/2006/relationships/slide" Target="slides/slide63.xml"/><Relationship Id="rId54" Type="http://schemas.openxmlformats.org/officeDocument/2006/relationships/slide" Target="slides/slide78.xml"/><Relationship Id="rId62" Type="http://schemas.openxmlformats.org/officeDocument/2006/relationships/slide" Target="slides/slide89.xml"/><Relationship Id="rId1" Type="http://schemas.openxmlformats.org/officeDocument/2006/relationships/slide" Target="slides/slide1.xml"/><Relationship Id="rId6" Type="http://schemas.openxmlformats.org/officeDocument/2006/relationships/slide" Target="slides/slide18.xml"/><Relationship Id="rId11" Type="http://schemas.openxmlformats.org/officeDocument/2006/relationships/slide" Target="slides/slide25.xml"/><Relationship Id="rId24" Type="http://schemas.openxmlformats.org/officeDocument/2006/relationships/slide" Target="slides/slide43.xml"/><Relationship Id="rId32" Type="http://schemas.openxmlformats.org/officeDocument/2006/relationships/slide" Target="slides/slide54.xml"/><Relationship Id="rId37" Type="http://schemas.openxmlformats.org/officeDocument/2006/relationships/slide" Target="slides/slide59.xml"/><Relationship Id="rId40" Type="http://schemas.openxmlformats.org/officeDocument/2006/relationships/slide" Target="slides/slide62.xml"/><Relationship Id="rId45" Type="http://schemas.openxmlformats.org/officeDocument/2006/relationships/slide" Target="slides/slide67.xml"/><Relationship Id="rId53" Type="http://schemas.openxmlformats.org/officeDocument/2006/relationships/slide" Target="slides/slide77.xml"/><Relationship Id="rId58" Type="http://schemas.openxmlformats.org/officeDocument/2006/relationships/slide" Target="slides/slide83.xml"/><Relationship Id="rId5" Type="http://schemas.openxmlformats.org/officeDocument/2006/relationships/slide" Target="slides/slide17.xml"/><Relationship Id="rId15" Type="http://schemas.openxmlformats.org/officeDocument/2006/relationships/slide" Target="slides/slide31.xml"/><Relationship Id="rId23" Type="http://schemas.openxmlformats.org/officeDocument/2006/relationships/slide" Target="slides/slide42.xml"/><Relationship Id="rId28" Type="http://schemas.openxmlformats.org/officeDocument/2006/relationships/slide" Target="slides/slide48.xml"/><Relationship Id="rId36" Type="http://schemas.openxmlformats.org/officeDocument/2006/relationships/slide" Target="slides/slide58.xml"/><Relationship Id="rId49" Type="http://schemas.openxmlformats.org/officeDocument/2006/relationships/slide" Target="slides/slide72.xml"/><Relationship Id="rId57" Type="http://schemas.openxmlformats.org/officeDocument/2006/relationships/slide" Target="slides/slide81.xml"/><Relationship Id="rId61" Type="http://schemas.openxmlformats.org/officeDocument/2006/relationships/slide" Target="slides/slide88.xml"/><Relationship Id="rId10" Type="http://schemas.openxmlformats.org/officeDocument/2006/relationships/slide" Target="slides/slide24.xml"/><Relationship Id="rId19" Type="http://schemas.openxmlformats.org/officeDocument/2006/relationships/slide" Target="slides/slide36.xml"/><Relationship Id="rId31" Type="http://schemas.openxmlformats.org/officeDocument/2006/relationships/slide" Target="slides/slide53.xml"/><Relationship Id="rId44" Type="http://schemas.openxmlformats.org/officeDocument/2006/relationships/slide" Target="slides/slide66.xml"/><Relationship Id="rId52" Type="http://schemas.openxmlformats.org/officeDocument/2006/relationships/slide" Target="slides/slide75.xml"/><Relationship Id="rId60" Type="http://schemas.openxmlformats.org/officeDocument/2006/relationships/slide" Target="slides/slide87.xml"/><Relationship Id="rId4" Type="http://schemas.openxmlformats.org/officeDocument/2006/relationships/slide" Target="slides/slide16.xml"/><Relationship Id="rId9" Type="http://schemas.openxmlformats.org/officeDocument/2006/relationships/slide" Target="slides/slide23.xml"/><Relationship Id="rId14" Type="http://schemas.openxmlformats.org/officeDocument/2006/relationships/slide" Target="slides/slide30.xml"/><Relationship Id="rId22" Type="http://schemas.openxmlformats.org/officeDocument/2006/relationships/slide" Target="slides/slide41.xml"/><Relationship Id="rId27" Type="http://schemas.openxmlformats.org/officeDocument/2006/relationships/slide" Target="slides/slide47.xml"/><Relationship Id="rId30" Type="http://schemas.openxmlformats.org/officeDocument/2006/relationships/slide" Target="slides/slide52.xml"/><Relationship Id="rId35" Type="http://schemas.openxmlformats.org/officeDocument/2006/relationships/slide" Target="slides/slide57.xml"/><Relationship Id="rId43" Type="http://schemas.openxmlformats.org/officeDocument/2006/relationships/slide" Target="slides/slide65.xml"/><Relationship Id="rId48" Type="http://schemas.openxmlformats.org/officeDocument/2006/relationships/slide" Target="slides/slide71.xml"/><Relationship Id="rId56" Type="http://schemas.openxmlformats.org/officeDocument/2006/relationships/slide" Target="slides/slide80.xml"/><Relationship Id="rId8" Type="http://schemas.openxmlformats.org/officeDocument/2006/relationships/slide" Target="slides/slide21.xml"/><Relationship Id="rId51" Type="http://schemas.openxmlformats.org/officeDocument/2006/relationships/slide" Target="slides/slide74.xml"/><Relationship Id="rId3" Type="http://schemas.openxmlformats.org/officeDocument/2006/relationships/slide" Target="slides/slide15.xml"/><Relationship Id="rId12" Type="http://schemas.openxmlformats.org/officeDocument/2006/relationships/slide" Target="slides/slide28.xml"/><Relationship Id="rId17" Type="http://schemas.openxmlformats.org/officeDocument/2006/relationships/slide" Target="slides/slide33.xml"/><Relationship Id="rId25" Type="http://schemas.openxmlformats.org/officeDocument/2006/relationships/slide" Target="slides/slide44.xml"/><Relationship Id="rId33" Type="http://schemas.openxmlformats.org/officeDocument/2006/relationships/slide" Target="slides/slide55.xml"/><Relationship Id="rId38" Type="http://schemas.openxmlformats.org/officeDocument/2006/relationships/slide" Target="slides/slide60.xml"/><Relationship Id="rId46" Type="http://schemas.openxmlformats.org/officeDocument/2006/relationships/slide" Target="slides/slide69.xml"/><Relationship Id="rId59" Type="http://schemas.openxmlformats.org/officeDocument/2006/relationships/slide" Target="slides/slide8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5480" cy="512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768" tIns="47384" rIns="94768" bIns="47384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3821" y="0"/>
            <a:ext cx="3075479" cy="512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768" tIns="47384" rIns="94768" bIns="47384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174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2309"/>
            <a:ext cx="3075480" cy="512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768" tIns="47384" rIns="94768" bIns="47384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174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3821" y="9722309"/>
            <a:ext cx="3075479" cy="512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768" tIns="47384" rIns="94768" bIns="47384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fld id="{A471F5F0-8F32-4F42-99C0-EB282D3B4C9B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751962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5480" cy="512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768" tIns="47384" rIns="94768" bIns="47384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2163" y="0"/>
            <a:ext cx="3075480" cy="512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768" tIns="47384" rIns="94768" bIns="47384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321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2188" y="768350"/>
            <a:ext cx="5116512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2662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599" y="4861155"/>
            <a:ext cx="5680103" cy="46058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768" tIns="47384" rIns="94768" bIns="4738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noProof="0" smtClean="0"/>
              <a:t>按一下以編輯母片</a:t>
            </a:r>
          </a:p>
          <a:p>
            <a:pPr lvl="1"/>
            <a:r>
              <a:rPr lang="zh-TW" altLang="en-US" noProof="0" smtClean="0"/>
              <a:t>第二層</a:t>
            </a:r>
          </a:p>
          <a:p>
            <a:pPr lvl="2"/>
            <a:r>
              <a:rPr lang="zh-TW" altLang="en-US" noProof="0" smtClean="0"/>
              <a:t>第三層</a:t>
            </a:r>
          </a:p>
          <a:p>
            <a:pPr lvl="3"/>
            <a:r>
              <a:rPr lang="zh-TW" altLang="en-US" noProof="0" smtClean="0"/>
              <a:t>第四層</a:t>
            </a:r>
          </a:p>
          <a:p>
            <a:pPr lvl="4"/>
            <a:r>
              <a:rPr lang="zh-TW" altLang="en-US" noProof="0" smtClean="0"/>
              <a:t>第五層</a:t>
            </a:r>
          </a:p>
        </p:txBody>
      </p:sp>
      <p:sp>
        <p:nvSpPr>
          <p:cNvPr id="2663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0673"/>
            <a:ext cx="3075480" cy="5123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768" tIns="47384" rIns="94768" bIns="47384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2663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2163" y="9720673"/>
            <a:ext cx="3075480" cy="5123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768" tIns="47384" rIns="94768" bIns="47384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fld id="{8F472B6A-44DB-4E2A-9CCE-F0FEF6F82056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62827560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1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841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8842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38" indent="-295275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275" indent="-236538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7350" indent="-236538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013" indent="-236538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89213" indent="-236538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46413" indent="-236538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03613" indent="-236538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960813" indent="-236538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285B2E1F-DBEA-4A26-94CA-542B2605ECD4}" type="slidenum">
              <a:rPr lang="en-US" altLang="zh-TW" smtClean="0"/>
              <a:pPr eaLnBrk="1" hangingPunct="1">
                <a:spcBef>
                  <a:spcPct val="0"/>
                </a:spcBef>
              </a:pPr>
              <a:t>1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0419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60420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804763" indent="-309524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238098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733337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228576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723815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3219054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714293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4209532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E906DBD2-83C5-43A6-A9B7-F5F0022685FA}" type="slidenum">
              <a:rPr lang="zh-TW" altLang="en-US">
                <a:latin typeface="Calibri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10</a:t>
            </a:fld>
            <a:endParaRPr lang="zh-TW" altLang="en-US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43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61444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804763" indent="-309524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238098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733337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228576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723815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3219054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714293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4209532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213ECE7-30F4-4602-BD91-392C5F2C6243}" type="slidenum">
              <a:rPr lang="zh-TW" altLang="en-US">
                <a:latin typeface="Calibri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11</a:t>
            </a:fld>
            <a:endParaRPr lang="zh-TW" altLang="en-US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546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6547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36548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A411F7AD-C4C2-4807-96BA-73A7574F8565}" type="slidenum">
              <a:rPr lang="en-US" altLang="zh-TW" smtClean="0"/>
              <a:pPr eaLnBrk="1" hangingPunct="1">
                <a:spcBef>
                  <a:spcPct val="0"/>
                </a:spcBef>
              </a:pPr>
              <a:t>12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757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3757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4D53D734-D21B-486E-98EE-71EB3F1575B0}" type="slidenum">
              <a:rPr lang="en-US" altLang="zh-TW" smtClean="0"/>
              <a:pPr eaLnBrk="1" hangingPunct="1">
                <a:spcBef>
                  <a:spcPct val="0"/>
                </a:spcBef>
              </a:pPr>
              <a:t>13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61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961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3962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953CA650-D5B9-4E1F-BD6F-D8C12C26E3D8}" type="slidenum">
              <a:rPr lang="en-US" altLang="zh-TW" smtClean="0"/>
              <a:pPr eaLnBrk="1" hangingPunct="1">
                <a:spcBef>
                  <a:spcPct val="0"/>
                </a:spcBef>
              </a:pPr>
              <a:t>14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642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0643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0644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BA22F8BD-4ABE-4E74-A11F-765B7DE30201}" type="slidenum">
              <a:rPr lang="en-US" altLang="zh-TW" smtClean="0"/>
              <a:pPr eaLnBrk="1" hangingPunct="1">
                <a:spcBef>
                  <a:spcPct val="0"/>
                </a:spcBef>
              </a:pPr>
              <a:t>15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666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1667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1668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C0AB30FE-A3E9-474D-924B-5DB5B20DD23A}" type="slidenum">
              <a:rPr lang="en-US" altLang="zh-TW" smtClean="0"/>
              <a:pPr eaLnBrk="1" hangingPunct="1">
                <a:spcBef>
                  <a:spcPct val="0"/>
                </a:spcBef>
              </a:pPr>
              <a:t>16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69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269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269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358876F8-CB63-49D3-B1B1-6F5A0BA11EA6}" type="slidenum">
              <a:rPr lang="en-US" altLang="zh-TW" smtClean="0"/>
              <a:pPr eaLnBrk="1" hangingPunct="1">
                <a:spcBef>
                  <a:spcPct val="0"/>
                </a:spcBef>
              </a:pPr>
              <a:t>17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714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3715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3716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B01A5D9B-00F7-4A99-8E49-FC26DDEC5C6D}" type="slidenum">
              <a:rPr lang="en-US" altLang="zh-TW" smtClean="0"/>
              <a:pPr eaLnBrk="1" hangingPunct="1">
                <a:spcBef>
                  <a:spcPct val="0"/>
                </a:spcBef>
              </a:pPr>
              <a:t>18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19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7613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7613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EB6B169B-BAE0-40B3-A0AC-D32EF0125CC1}" type="slidenum">
              <a:rPr lang="en-US" altLang="zh-TW" smtClean="0"/>
              <a:pPr eaLnBrk="1" hangingPunct="1">
                <a:spcBef>
                  <a:spcPct val="0"/>
                </a:spcBef>
              </a:pPr>
              <a:t>2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757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3757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4D53D734-D21B-486E-98EE-71EB3F1575B0}" type="slidenum">
              <a:rPr lang="en-US" altLang="zh-TW" smtClean="0"/>
              <a:pPr eaLnBrk="1" hangingPunct="1">
                <a:spcBef>
                  <a:spcPct val="0"/>
                </a:spcBef>
              </a:pPr>
              <a:t>20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21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757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3757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4D53D734-D21B-486E-98EE-71EB3F1575B0}" type="slidenum">
              <a:rPr lang="en-US" altLang="zh-TW" smtClean="0"/>
              <a:pPr eaLnBrk="1" hangingPunct="1">
                <a:spcBef>
                  <a:spcPct val="0"/>
                </a:spcBef>
              </a:pPr>
              <a:t>22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23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24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25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757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3757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4D53D734-D21B-486E-98EE-71EB3F1575B0}" type="slidenum">
              <a:rPr lang="en-US" altLang="zh-TW" smtClean="0"/>
              <a:pPr eaLnBrk="1" hangingPunct="1">
                <a:spcBef>
                  <a:spcPct val="0"/>
                </a:spcBef>
              </a:pPr>
              <a:t>26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757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3757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4D53D734-D21B-486E-98EE-71EB3F1575B0}" type="slidenum">
              <a:rPr lang="en-US" altLang="zh-TW" smtClean="0"/>
              <a:pPr eaLnBrk="1" hangingPunct="1">
                <a:spcBef>
                  <a:spcPct val="0"/>
                </a:spcBef>
              </a:pPr>
              <a:t>27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zh-TW" altLang="en-US" dirty="0" smtClean="0"/>
              <a:t>設定類比輸入接腳</a:t>
            </a:r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28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zh-TW" altLang="en-US" sz="1200" dirty="0" smtClean="0"/>
              <a:t>啟動監控通訊埠與通訊速度</a:t>
            </a:r>
            <a:endParaRPr lang="zh-TW" altLang="en-US" sz="1200" dirty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29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5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125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8125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8C052CA8-232E-4FA3-A23F-5CF68DD54934}" type="slidenum">
              <a:rPr lang="en-US" altLang="zh-TW" smtClean="0"/>
              <a:pPr eaLnBrk="1" hangingPunct="1">
                <a:spcBef>
                  <a:spcPct val="0"/>
                </a:spcBef>
              </a:pPr>
              <a:t>3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zh-TW" altLang="en-US" sz="1200" dirty="0" smtClean="0"/>
              <a:t>讀取類比輸入資料</a:t>
            </a:r>
            <a:endParaRPr lang="zh-TW" altLang="en-US" sz="1200" dirty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30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zh-TW" altLang="en-US" dirty="0" smtClean="0"/>
              <a:t>設定類比輸入接腳</a:t>
            </a:r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31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zh-TW" altLang="en-US" dirty="0" smtClean="0"/>
              <a:t>設定類比輸入接腳</a:t>
            </a:r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32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zh-TW" altLang="en-US" dirty="0" smtClean="0"/>
              <a:t>設定類比輸入接腳</a:t>
            </a:r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33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zh-TW" altLang="en-US" sz="1200" dirty="0" smtClean="0"/>
              <a:t>加入延遲</a:t>
            </a:r>
            <a:endParaRPr lang="zh-TW" altLang="en-US" sz="1200" dirty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34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757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3757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4D53D734-D21B-486E-98EE-71EB3F1575B0}" type="slidenum">
              <a:rPr lang="en-US" altLang="zh-TW" smtClean="0"/>
              <a:pPr eaLnBrk="1" hangingPunct="1">
                <a:spcBef>
                  <a:spcPct val="0"/>
                </a:spcBef>
              </a:pPr>
              <a:t>35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36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37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38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757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3757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4D53D734-D21B-486E-98EE-71EB3F1575B0}" type="slidenum">
              <a:rPr lang="en-US" altLang="zh-TW" smtClean="0"/>
              <a:pPr eaLnBrk="1" hangingPunct="1">
                <a:spcBef>
                  <a:spcPct val="0"/>
                </a:spcBef>
              </a:pPr>
              <a:t>39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4275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54276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804763" indent="-309524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238098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733337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228576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723815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3219054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714293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4209532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D8906A3D-0D3E-4DFD-9BC8-4CE821E7188C}" type="slidenum">
              <a:rPr lang="zh-TW" altLang="en-US">
                <a:latin typeface="Calibri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4</a:t>
            </a:fld>
            <a:endParaRPr lang="zh-TW" altLang="en-US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757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3757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4D53D734-D21B-486E-98EE-71EB3F1575B0}" type="slidenum">
              <a:rPr lang="en-US" altLang="zh-TW" smtClean="0"/>
              <a:pPr eaLnBrk="1" hangingPunct="1">
                <a:spcBef>
                  <a:spcPct val="0"/>
                </a:spcBef>
              </a:pPr>
              <a:t>40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zh-TW" altLang="en-US" dirty="0" smtClean="0"/>
              <a:t>設定類比輸入接腳</a:t>
            </a:r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41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zh-TW" altLang="en-US" sz="1200" dirty="0" smtClean="0"/>
              <a:t>啟動監控通訊埠與通訊速度</a:t>
            </a:r>
            <a:endParaRPr lang="zh-TW" altLang="en-US" sz="1200" dirty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42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zh-TW" altLang="en-US" sz="1200" dirty="0" smtClean="0"/>
              <a:t>讀取類比輸入資料</a:t>
            </a:r>
            <a:endParaRPr lang="zh-TW" altLang="en-US" sz="1200" dirty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43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zh-TW" altLang="en-US" dirty="0" smtClean="0"/>
              <a:t>設定類比輸入接腳</a:t>
            </a:r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44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757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3757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4D53D734-D21B-486E-98EE-71EB3F1575B0}" type="slidenum">
              <a:rPr lang="en-US" altLang="zh-TW" smtClean="0"/>
              <a:pPr eaLnBrk="1" hangingPunct="1">
                <a:spcBef>
                  <a:spcPct val="0"/>
                </a:spcBef>
              </a:pPr>
              <a:t>45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46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47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48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757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3757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4D53D734-D21B-486E-98EE-71EB3F1575B0}" type="slidenum">
              <a:rPr lang="en-US" altLang="zh-TW" smtClean="0"/>
              <a:pPr eaLnBrk="1" hangingPunct="1">
                <a:spcBef>
                  <a:spcPct val="0"/>
                </a:spcBef>
              </a:pPr>
              <a:t>49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5299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55300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804763" indent="-309524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238098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733337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228576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723815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3219054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714293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4209532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D80F15B-38BB-420F-85DE-C423093858EA}" type="slidenum">
              <a:rPr lang="zh-TW" altLang="en-US">
                <a:latin typeface="Calibri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5</a:t>
            </a:fld>
            <a:endParaRPr lang="zh-TW" altLang="en-US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757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dirty="0" smtClean="0"/>
          </a:p>
        </p:txBody>
      </p:sp>
      <p:sp>
        <p:nvSpPr>
          <p:cNvPr id="23757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4D53D734-D21B-486E-98EE-71EB3F1575B0}" type="slidenum">
              <a:rPr lang="en-US" altLang="zh-TW" smtClean="0"/>
              <a:pPr eaLnBrk="1" hangingPunct="1">
                <a:spcBef>
                  <a:spcPct val="0"/>
                </a:spcBef>
              </a:pPr>
              <a:t>50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altLang="zh-TW" dirty="0" smtClean="0"/>
              <a:t>#define VRX A1</a:t>
            </a:r>
          </a:p>
          <a:p>
            <a:r>
              <a:rPr lang="en-US" altLang="zh-TW" dirty="0" smtClean="0"/>
              <a:t>#define VRY A2</a:t>
            </a:r>
          </a:p>
          <a:p>
            <a:r>
              <a:rPr lang="en-US" altLang="zh-TW" dirty="0" smtClean="0"/>
              <a:t>#define LED1 11</a:t>
            </a:r>
          </a:p>
          <a:p>
            <a:r>
              <a:rPr lang="en-US" altLang="zh-TW" dirty="0" smtClean="0"/>
              <a:t>#define LED2 12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void setup() {</a:t>
            </a:r>
          </a:p>
          <a:p>
            <a:r>
              <a:rPr lang="en-US" altLang="zh-TW" dirty="0" smtClean="0"/>
              <a:t>  // put your setup code here, to run once: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Serial.begin</a:t>
            </a:r>
            <a:r>
              <a:rPr lang="en-US" altLang="zh-TW" dirty="0" smtClean="0"/>
              <a:t>(9600) 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Serial.println</a:t>
            </a:r>
            <a:r>
              <a:rPr lang="en-US" altLang="zh-TW" dirty="0" smtClean="0"/>
              <a:t>("Program Start") ;</a:t>
            </a:r>
          </a:p>
          <a:p>
            <a:r>
              <a:rPr lang="en-US" altLang="zh-TW" dirty="0" smtClean="0"/>
              <a:t> }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void loop() {</a:t>
            </a:r>
          </a:p>
          <a:p>
            <a:r>
              <a:rPr lang="en-US" altLang="zh-TW" dirty="0" smtClean="0"/>
              <a:t>  // put your main code here, to run repeatedly:</a:t>
            </a:r>
          </a:p>
          <a:p>
            <a:r>
              <a:rPr lang="en-US" altLang="zh-TW" dirty="0" smtClean="0"/>
              <a:t>  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("Read X is :(") ;</a:t>
            </a:r>
          </a:p>
          <a:p>
            <a:r>
              <a:rPr lang="en-US" altLang="zh-TW" dirty="0" smtClean="0"/>
              <a:t>  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analogRead</a:t>
            </a:r>
            <a:r>
              <a:rPr lang="en-US" altLang="zh-TW" dirty="0" smtClean="0"/>
              <a:t>(VRX)) ;</a:t>
            </a:r>
          </a:p>
          <a:p>
            <a:r>
              <a:rPr lang="en-US" altLang="zh-TW" dirty="0" smtClean="0"/>
              <a:t>  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(") \n") ;</a:t>
            </a:r>
          </a:p>
          <a:p>
            <a:r>
              <a:rPr lang="en-US" altLang="zh-TW" dirty="0" smtClean="0"/>
              <a:t>  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("Read Y is :(") ;</a:t>
            </a:r>
          </a:p>
          <a:p>
            <a:r>
              <a:rPr lang="en-US" altLang="zh-TW" dirty="0" smtClean="0"/>
              <a:t>  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analogRead</a:t>
            </a:r>
            <a:r>
              <a:rPr lang="en-US" altLang="zh-TW" dirty="0" smtClean="0"/>
              <a:t>(VRY)) ;</a:t>
            </a:r>
          </a:p>
          <a:p>
            <a:r>
              <a:rPr lang="en-US" altLang="zh-TW" dirty="0" smtClean="0"/>
              <a:t>  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(") \n") ;</a:t>
            </a:r>
          </a:p>
          <a:p>
            <a:r>
              <a:rPr lang="en-US" altLang="zh-TW" dirty="0" smtClean="0"/>
              <a:t>    delay(300) ; </a:t>
            </a:r>
          </a:p>
          <a:p>
            <a:r>
              <a:rPr lang="en-US" altLang="zh-TW" dirty="0" smtClean="0"/>
              <a:t>}</a:t>
            </a:r>
            <a:endParaRPr lang="zh-TW" altLang="en-US" dirty="0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51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altLang="zh-TW" dirty="0" smtClean="0"/>
              <a:t>#define VRX A1</a:t>
            </a:r>
          </a:p>
          <a:p>
            <a:r>
              <a:rPr lang="en-US" altLang="zh-TW" dirty="0" smtClean="0"/>
              <a:t>#define VRY A2</a:t>
            </a:r>
          </a:p>
          <a:p>
            <a:r>
              <a:rPr lang="en-US" altLang="zh-TW" dirty="0" smtClean="0"/>
              <a:t>#define LED1 11</a:t>
            </a:r>
          </a:p>
          <a:p>
            <a:r>
              <a:rPr lang="en-US" altLang="zh-TW" dirty="0" smtClean="0"/>
              <a:t>#define LED2 12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void setup() {</a:t>
            </a:r>
          </a:p>
          <a:p>
            <a:r>
              <a:rPr lang="en-US" altLang="zh-TW" dirty="0" smtClean="0"/>
              <a:t>  // put your setup code here, to run once: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Serial.begin</a:t>
            </a:r>
            <a:r>
              <a:rPr lang="en-US" altLang="zh-TW" dirty="0" smtClean="0"/>
              <a:t>(9600) 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Serial.println</a:t>
            </a:r>
            <a:r>
              <a:rPr lang="en-US" altLang="zh-TW" dirty="0" smtClean="0"/>
              <a:t>("Program Start") ;</a:t>
            </a:r>
          </a:p>
          <a:p>
            <a:r>
              <a:rPr lang="en-US" altLang="zh-TW" dirty="0" smtClean="0"/>
              <a:t> }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void loop() {</a:t>
            </a:r>
          </a:p>
          <a:p>
            <a:r>
              <a:rPr lang="en-US" altLang="zh-TW" dirty="0" smtClean="0"/>
              <a:t>  // put your main code here, to run repeatedly:</a:t>
            </a:r>
          </a:p>
          <a:p>
            <a:r>
              <a:rPr lang="en-US" altLang="zh-TW" dirty="0" smtClean="0"/>
              <a:t>  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("Read X is :(") ;</a:t>
            </a:r>
          </a:p>
          <a:p>
            <a:r>
              <a:rPr lang="en-US" altLang="zh-TW" dirty="0" smtClean="0"/>
              <a:t>  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analogRead</a:t>
            </a:r>
            <a:r>
              <a:rPr lang="en-US" altLang="zh-TW" dirty="0" smtClean="0"/>
              <a:t>(VRX)) ;</a:t>
            </a:r>
          </a:p>
          <a:p>
            <a:r>
              <a:rPr lang="en-US" altLang="zh-TW" dirty="0" smtClean="0"/>
              <a:t>  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(") \n") ;</a:t>
            </a:r>
          </a:p>
          <a:p>
            <a:r>
              <a:rPr lang="en-US" altLang="zh-TW" dirty="0" smtClean="0"/>
              <a:t>  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("Read Y is :(") ;</a:t>
            </a:r>
          </a:p>
          <a:p>
            <a:r>
              <a:rPr lang="en-US" altLang="zh-TW" dirty="0" smtClean="0"/>
              <a:t>  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analogRead</a:t>
            </a:r>
            <a:r>
              <a:rPr lang="en-US" altLang="zh-TW" dirty="0" smtClean="0"/>
              <a:t>(VRY)) ;</a:t>
            </a:r>
          </a:p>
          <a:p>
            <a:r>
              <a:rPr lang="en-US" altLang="zh-TW" dirty="0" smtClean="0"/>
              <a:t>  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(") \n") ;</a:t>
            </a:r>
          </a:p>
          <a:p>
            <a:r>
              <a:rPr lang="en-US" altLang="zh-TW" dirty="0" smtClean="0"/>
              <a:t>    delay(300) ; </a:t>
            </a:r>
          </a:p>
          <a:p>
            <a:r>
              <a:rPr lang="en-US" altLang="zh-TW" smtClean="0"/>
              <a:t>}</a:t>
            </a:r>
            <a:endParaRPr lang="zh-TW" altLang="en-US" dirty="0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52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altLang="zh-TW" dirty="0" smtClean="0"/>
              <a:t>#define VRX A1</a:t>
            </a:r>
          </a:p>
          <a:p>
            <a:r>
              <a:rPr lang="en-US" altLang="zh-TW" dirty="0" smtClean="0"/>
              <a:t>#define VRY A2</a:t>
            </a:r>
          </a:p>
          <a:p>
            <a:r>
              <a:rPr lang="en-US" altLang="zh-TW" dirty="0" smtClean="0"/>
              <a:t>#define LED1 11</a:t>
            </a:r>
          </a:p>
          <a:p>
            <a:r>
              <a:rPr lang="en-US" altLang="zh-TW" dirty="0" smtClean="0"/>
              <a:t>#define LED2 12</a:t>
            </a:r>
          </a:p>
          <a:p>
            <a:r>
              <a:rPr lang="en-US" altLang="zh-TW" dirty="0" err="1" smtClean="0"/>
              <a:t>int</a:t>
            </a:r>
            <a:r>
              <a:rPr lang="en-US" altLang="zh-TW" dirty="0" smtClean="0"/>
              <a:t> </a:t>
            </a:r>
            <a:r>
              <a:rPr lang="en-US" altLang="zh-TW" dirty="0" err="1" smtClean="0"/>
              <a:t>rx</a:t>
            </a:r>
            <a:r>
              <a:rPr lang="en-US" altLang="zh-TW" dirty="0" smtClean="0"/>
              <a:t> = 0 ;</a:t>
            </a:r>
          </a:p>
          <a:p>
            <a:r>
              <a:rPr lang="en-US" altLang="zh-TW" dirty="0" err="1" smtClean="0"/>
              <a:t>int</a:t>
            </a:r>
            <a:r>
              <a:rPr lang="en-US" altLang="zh-TW" dirty="0" smtClean="0"/>
              <a:t> </a:t>
            </a:r>
            <a:r>
              <a:rPr lang="en-US" altLang="zh-TW" dirty="0" err="1" smtClean="0"/>
              <a:t>ry</a:t>
            </a:r>
            <a:r>
              <a:rPr lang="en-US" altLang="zh-TW" dirty="0" smtClean="0"/>
              <a:t> = 0 ;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void setup() {</a:t>
            </a:r>
          </a:p>
          <a:p>
            <a:r>
              <a:rPr lang="en-US" altLang="zh-TW" dirty="0" smtClean="0"/>
              <a:t>  // put your setup code here, to run once: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Serial.begin</a:t>
            </a:r>
            <a:r>
              <a:rPr lang="en-US" altLang="zh-TW" dirty="0" smtClean="0"/>
              <a:t>(9600) 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Serial.println</a:t>
            </a:r>
            <a:r>
              <a:rPr lang="en-US" altLang="zh-TW" dirty="0" smtClean="0"/>
              <a:t>("Program Start") ;</a:t>
            </a:r>
          </a:p>
          <a:p>
            <a:r>
              <a:rPr lang="en-US" altLang="zh-TW" dirty="0" smtClean="0"/>
              <a:t> }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void loop() {</a:t>
            </a:r>
          </a:p>
          <a:p>
            <a:r>
              <a:rPr lang="en-US" altLang="zh-TW" dirty="0" smtClean="0"/>
              <a:t>  // put your main code here, to run repeatedly:</a:t>
            </a:r>
          </a:p>
          <a:p>
            <a:r>
              <a:rPr lang="en-US" altLang="zh-TW" dirty="0" smtClean="0"/>
              <a:t>    </a:t>
            </a:r>
          </a:p>
          <a:p>
            <a:r>
              <a:rPr lang="en-US" altLang="zh-TW" dirty="0" smtClean="0"/>
              <a:t>  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("Read X is :(") ;</a:t>
            </a:r>
          </a:p>
          <a:p>
            <a:r>
              <a:rPr lang="en-US" altLang="zh-TW" dirty="0" smtClean="0"/>
              <a:t>  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analogRead</a:t>
            </a:r>
            <a:r>
              <a:rPr lang="en-US" altLang="zh-TW" dirty="0" smtClean="0"/>
              <a:t>(VRX)) ;</a:t>
            </a:r>
          </a:p>
          <a:p>
            <a:r>
              <a:rPr lang="en-US" altLang="zh-TW" dirty="0" smtClean="0"/>
              <a:t>  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(") \n") ;</a:t>
            </a:r>
          </a:p>
          <a:p>
            <a:r>
              <a:rPr lang="en-US" altLang="zh-TW" dirty="0" smtClean="0"/>
              <a:t>  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("Read Y is :(") ;</a:t>
            </a:r>
          </a:p>
          <a:p>
            <a:r>
              <a:rPr lang="en-US" altLang="zh-TW" dirty="0" smtClean="0"/>
              <a:t>  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analogRead</a:t>
            </a:r>
            <a:r>
              <a:rPr lang="en-US" altLang="zh-TW" dirty="0" smtClean="0"/>
              <a:t>(VRY)) ;</a:t>
            </a:r>
          </a:p>
          <a:p>
            <a:r>
              <a:rPr lang="en-US" altLang="zh-TW" dirty="0" smtClean="0"/>
              <a:t>  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(") \n") ;</a:t>
            </a:r>
          </a:p>
          <a:p>
            <a:r>
              <a:rPr lang="en-US" altLang="zh-TW" dirty="0" smtClean="0"/>
              <a:t>    delay(300) ; </a:t>
            </a:r>
          </a:p>
          <a:p>
            <a:r>
              <a:rPr lang="en-US" altLang="zh-TW" dirty="0" smtClean="0"/>
              <a:t>}</a:t>
            </a:r>
            <a:endParaRPr lang="zh-TW" altLang="en-US" dirty="0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53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altLang="zh-TW" dirty="0" smtClean="0"/>
              <a:t>#define VRX A1</a:t>
            </a:r>
          </a:p>
          <a:p>
            <a:r>
              <a:rPr lang="en-US" altLang="zh-TW" dirty="0" smtClean="0"/>
              <a:t>#define VRY A2</a:t>
            </a:r>
          </a:p>
          <a:p>
            <a:r>
              <a:rPr lang="en-US" altLang="zh-TW" dirty="0" smtClean="0"/>
              <a:t>#define LED1 11</a:t>
            </a:r>
          </a:p>
          <a:p>
            <a:r>
              <a:rPr lang="en-US" altLang="zh-TW" dirty="0" smtClean="0"/>
              <a:t>#define LED2 12</a:t>
            </a:r>
          </a:p>
          <a:p>
            <a:r>
              <a:rPr lang="en-US" altLang="zh-TW" dirty="0" err="1" smtClean="0"/>
              <a:t>int</a:t>
            </a:r>
            <a:r>
              <a:rPr lang="en-US" altLang="zh-TW" dirty="0" smtClean="0"/>
              <a:t> </a:t>
            </a:r>
            <a:r>
              <a:rPr lang="en-US" altLang="zh-TW" dirty="0" err="1" smtClean="0"/>
              <a:t>rx</a:t>
            </a:r>
            <a:r>
              <a:rPr lang="en-US" altLang="zh-TW" dirty="0" smtClean="0"/>
              <a:t> = 0 ;</a:t>
            </a:r>
          </a:p>
          <a:p>
            <a:r>
              <a:rPr lang="en-US" altLang="zh-TW" dirty="0" err="1" smtClean="0"/>
              <a:t>int</a:t>
            </a:r>
            <a:r>
              <a:rPr lang="en-US" altLang="zh-TW" dirty="0" smtClean="0"/>
              <a:t> </a:t>
            </a:r>
            <a:r>
              <a:rPr lang="en-US" altLang="zh-TW" dirty="0" err="1" smtClean="0"/>
              <a:t>ry</a:t>
            </a:r>
            <a:r>
              <a:rPr lang="en-US" altLang="zh-TW" dirty="0" smtClean="0"/>
              <a:t> = 0 ;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void setup() {</a:t>
            </a:r>
          </a:p>
          <a:p>
            <a:r>
              <a:rPr lang="en-US" altLang="zh-TW" dirty="0" smtClean="0"/>
              <a:t>  // put your setup code here, to run once: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Serial.begin</a:t>
            </a:r>
            <a:r>
              <a:rPr lang="en-US" altLang="zh-TW" dirty="0" smtClean="0"/>
              <a:t>(9600) 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Serial.println</a:t>
            </a:r>
            <a:r>
              <a:rPr lang="en-US" altLang="zh-TW" dirty="0" smtClean="0"/>
              <a:t>("Program Start") ;</a:t>
            </a:r>
          </a:p>
          <a:p>
            <a:r>
              <a:rPr lang="en-US" altLang="zh-TW" dirty="0" smtClean="0"/>
              <a:t> }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void loop() {</a:t>
            </a:r>
          </a:p>
          <a:p>
            <a:r>
              <a:rPr lang="en-US" altLang="zh-TW" dirty="0" smtClean="0"/>
              <a:t>  // put your main code here, to run repeatedly:</a:t>
            </a:r>
          </a:p>
          <a:p>
            <a:r>
              <a:rPr lang="en-US" altLang="zh-TW" dirty="0" smtClean="0"/>
              <a:t>    </a:t>
            </a:r>
          </a:p>
          <a:p>
            <a:r>
              <a:rPr lang="en-US" altLang="zh-TW" dirty="0" smtClean="0"/>
              <a:t>  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("Read X is :(") ;</a:t>
            </a:r>
          </a:p>
          <a:p>
            <a:r>
              <a:rPr lang="en-US" altLang="zh-TW" dirty="0" smtClean="0"/>
              <a:t>  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analogRead</a:t>
            </a:r>
            <a:r>
              <a:rPr lang="en-US" altLang="zh-TW" dirty="0" smtClean="0"/>
              <a:t>(VRX)) ;</a:t>
            </a:r>
          </a:p>
          <a:p>
            <a:r>
              <a:rPr lang="en-US" altLang="zh-TW" dirty="0" smtClean="0"/>
              <a:t>  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(") \n") ;</a:t>
            </a:r>
          </a:p>
          <a:p>
            <a:r>
              <a:rPr lang="en-US" altLang="zh-TW" dirty="0" smtClean="0"/>
              <a:t>  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("Read Y is :(") ;</a:t>
            </a:r>
          </a:p>
          <a:p>
            <a:r>
              <a:rPr lang="en-US" altLang="zh-TW" dirty="0" smtClean="0"/>
              <a:t>  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analogRead</a:t>
            </a:r>
            <a:r>
              <a:rPr lang="en-US" altLang="zh-TW" dirty="0" smtClean="0"/>
              <a:t>(VRY)) ;</a:t>
            </a:r>
          </a:p>
          <a:p>
            <a:r>
              <a:rPr lang="en-US" altLang="zh-TW" dirty="0" smtClean="0"/>
              <a:t>  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(") \n") ;</a:t>
            </a:r>
          </a:p>
          <a:p>
            <a:r>
              <a:rPr lang="en-US" altLang="zh-TW" dirty="0" smtClean="0"/>
              <a:t>    delay(300) ; </a:t>
            </a:r>
          </a:p>
          <a:p>
            <a:r>
              <a:rPr lang="en-US" altLang="zh-TW" smtClean="0"/>
              <a:t>}</a:t>
            </a:r>
            <a:endParaRPr lang="zh-TW" altLang="en-US" dirty="0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54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altLang="zh-TW" dirty="0" smtClean="0"/>
              <a:t>#define VRX A1</a:t>
            </a:r>
          </a:p>
          <a:p>
            <a:r>
              <a:rPr lang="en-US" altLang="zh-TW" dirty="0" smtClean="0"/>
              <a:t>#define VRY A2</a:t>
            </a:r>
          </a:p>
          <a:p>
            <a:r>
              <a:rPr lang="en-US" altLang="zh-TW" dirty="0" smtClean="0"/>
              <a:t>#define LED1 11</a:t>
            </a:r>
          </a:p>
          <a:p>
            <a:r>
              <a:rPr lang="en-US" altLang="zh-TW" dirty="0" smtClean="0"/>
              <a:t>#define LED2 12</a:t>
            </a:r>
          </a:p>
          <a:p>
            <a:r>
              <a:rPr lang="en-US" altLang="zh-TW" dirty="0" err="1" smtClean="0"/>
              <a:t>int</a:t>
            </a:r>
            <a:r>
              <a:rPr lang="en-US" altLang="zh-TW" dirty="0" smtClean="0"/>
              <a:t> </a:t>
            </a:r>
            <a:r>
              <a:rPr lang="en-US" altLang="zh-TW" dirty="0" err="1" smtClean="0"/>
              <a:t>rx</a:t>
            </a:r>
            <a:r>
              <a:rPr lang="en-US" altLang="zh-TW" dirty="0" smtClean="0"/>
              <a:t> = 0 ;</a:t>
            </a:r>
          </a:p>
          <a:p>
            <a:r>
              <a:rPr lang="en-US" altLang="zh-TW" dirty="0" err="1" smtClean="0"/>
              <a:t>int</a:t>
            </a:r>
            <a:r>
              <a:rPr lang="en-US" altLang="zh-TW" dirty="0" smtClean="0"/>
              <a:t> </a:t>
            </a:r>
            <a:r>
              <a:rPr lang="en-US" altLang="zh-TW" dirty="0" err="1" smtClean="0"/>
              <a:t>ry</a:t>
            </a:r>
            <a:r>
              <a:rPr lang="en-US" altLang="zh-TW" dirty="0" smtClean="0"/>
              <a:t> = 0 ;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void setup() {</a:t>
            </a:r>
          </a:p>
          <a:p>
            <a:r>
              <a:rPr lang="en-US" altLang="zh-TW" dirty="0" smtClean="0"/>
              <a:t>  // put your setup code here, to run once: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Serial.begin</a:t>
            </a:r>
            <a:r>
              <a:rPr lang="en-US" altLang="zh-TW" dirty="0" smtClean="0"/>
              <a:t>(9600) 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Serial.println</a:t>
            </a:r>
            <a:r>
              <a:rPr lang="en-US" altLang="zh-TW" dirty="0" smtClean="0"/>
              <a:t>("Program Start") ;</a:t>
            </a:r>
          </a:p>
          <a:p>
            <a:r>
              <a:rPr lang="en-US" altLang="zh-TW" dirty="0" smtClean="0"/>
              <a:t> }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void loop() {</a:t>
            </a:r>
          </a:p>
          <a:p>
            <a:r>
              <a:rPr lang="en-US" altLang="zh-TW" dirty="0" smtClean="0"/>
              <a:t>  // put your main code here, to run repeatedly:</a:t>
            </a:r>
          </a:p>
          <a:p>
            <a:r>
              <a:rPr lang="en-US" altLang="zh-TW" dirty="0" smtClean="0"/>
              <a:t>    </a:t>
            </a:r>
            <a:r>
              <a:rPr lang="en-US" altLang="zh-TW" dirty="0" err="1" smtClean="0"/>
              <a:t>rx</a:t>
            </a:r>
            <a:r>
              <a:rPr lang="en-US" altLang="zh-TW" dirty="0" smtClean="0"/>
              <a:t> = </a:t>
            </a:r>
            <a:r>
              <a:rPr lang="en-US" altLang="zh-TW" dirty="0" err="1" smtClean="0"/>
              <a:t>analogRead</a:t>
            </a:r>
            <a:r>
              <a:rPr lang="en-US" altLang="zh-TW" dirty="0" smtClean="0"/>
              <a:t>(VRX) ;</a:t>
            </a:r>
          </a:p>
          <a:p>
            <a:r>
              <a:rPr lang="en-US" altLang="zh-TW" dirty="0" smtClean="0"/>
              <a:t>    </a:t>
            </a:r>
            <a:r>
              <a:rPr lang="en-US" altLang="zh-TW" dirty="0" err="1" smtClean="0"/>
              <a:t>ry</a:t>
            </a:r>
            <a:r>
              <a:rPr lang="en-US" altLang="zh-TW" dirty="0" smtClean="0"/>
              <a:t> = </a:t>
            </a:r>
            <a:r>
              <a:rPr lang="en-US" altLang="zh-TW" dirty="0" err="1" smtClean="0"/>
              <a:t>analogRead</a:t>
            </a:r>
            <a:r>
              <a:rPr lang="en-US" altLang="zh-TW" dirty="0" smtClean="0"/>
              <a:t>(VRY) ;</a:t>
            </a:r>
          </a:p>
          <a:p>
            <a:r>
              <a:rPr lang="en-US" altLang="zh-TW" dirty="0" smtClean="0"/>
              <a:t>    </a:t>
            </a:r>
          </a:p>
          <a:p>
            <a:r>
              <a:rPr lang="en-US" altLang="zh-TW" dirty="0" smtClean="0"/>
              <a:t>  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("Read X is :(") ;</a:t>
            </a:r>
          </a:p>
          <a:p>
            <a:r>
              <a:rPr lang="en-US" altLang="zh-TW" dirty="0" smtClean="0"/>
              <a:t>  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analogRead</a:t>
            </a:r>
            <a:r>
              <a:rPr lang="en-US" altLang="zh-TW" dirty="0" smtClean="0"/>
              <a:t>(VRX)) ;</a:t>
            </a:r>
          </a:p>
          <a:p>
            <a:r>
              <a:rPr lang="en-US" altLang="zh-TW" dirty="0" smtClean="0"/>
              <a:t>  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(") \n") ;</a:t>
            </a:r>
          </a:p>
          <a:p>
            <a:r>
              <a:rPr lang="en-US" altLang="zh-TW" dirty="0" smtClean="0"/>
              <a:t>  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("Read Y is :(") ;</a:t>
            </a:r>
          </a:p>
          <a:p>
            <a:r>
              <a:rPr lang="en-US" altLang="zh-TW" dirty="0" smtClean="0"/>
              <a:t>  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analogRead</a:t>
            </a:r>
            <a:r>
              <a:rPr lang="en-US" altLang="zh-TW" dirty="0" smtClean="0"/>
              <a:t>(VRY)) ;</a:t>
            </a:r>
          </a:p>
          <a:p>
            <a:r>
              <a:rPr lang="en-US" altLang="zh-TW" dirty="0" smtClean="0"/>
              <a:t>  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(") \n") ;</a:t>
            </a:r>
          </a:p>
          <a:p>
            <a:r>
              <a:rPr lang="en-US" altLang="zh-TW" dirty="0" smtClean="0"/>
              <a:t>    delay(300) ; </a:t>
            </a:r>
          </a:p>
          <a:p>
            <a:r>
              <a:rPr lang="en-US" altLang="zh-TW" dirty="0" smtClean="0"/>
              <a:t>}</a:t>
            </a:r>
            <a:endParaRPr lang="zh-TW" altLang="en-US" dirty="0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55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altLang="zh-TW" dirty="0" smtClean="0"/>
              <a:t>#define VRX A1</a:t>
            </a:r>
          </a:p>
          <a:p>
            <a:r>
              <a:rPr lang="en-US" altLang="zh-TW" dirty="0" smtClean="0"/>
              <a:t>#define VRY A2</a:t>
            </a:r>
          </a:p>
          <a:p>
            <a:r>
              <a:rPr lang="en-US" altLang="zh-TW" dirty="0" smtClean="0"/>
              <a:t>#define LED1 11</a:t>
            </a:r>
          </a:p>
          <a:p>
            <a:r>
              <a:rPr lang="en-US" altLang="zh-TW" dirty="0" smtClean="0"/>
              <a:t>#define LED2 12</a:t>
            </a:r>
          </a:p>
          <a:p>
            <a:r>
              <a:rPr lang="en-US" altLang="zh-TW" dirty="0" err="1" smtClean="0"/>
              <a:t>int</a:t>
            </a:r>
            <a:r>
              <a:rPr lang="en-US" altLang="zh-TW" dirty="0" smtClean="0"/>
              <a:t> </a:t>
            </a:r>
            <a:r>
              <a:rPr lang="en-US" altLang="zh-TW" dirty="0" err="1" smtClean="0"/>
              <a:t>rx</a:t>
            </a:r>
            <a:r>
              <a:rPr lang="en-US" altLang="zh-TW" dirty="0" smtClean="0"/>
              <a:t> = 0 ;</a:t>
            </a:r>
          </a:p>
          <a:p>
            <a:r>
              <a:rPr lang="en-US" altLang="zh-TW" dirty="0" err="1" smtClean="0"/>
              <a:t>int</a:t>
            </a:r>
            <a:r>
              <a:rPr lang="en-US" altLang="zh-TW" dirty="0" smtClean="0"/>
              <a:t> </a:t>
            </a:r>
            <a:r>
              <a:rPr lang="en-US" altLang="zh-TW" dirty="0" err="1" smtClean="0"/>
              <a:t>ry</a:t>
            </a:r>
            <a:r>
              <a:rPr lang="en-US" altLang="zh-TW" dirty="0" smtClean="0"/>
              <a:t> = 0 ;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void setup() {</a:t>
            </a:r>
          </a:p>
          <a:p>
            <a:r>
              <a:rPr lang="en-US" altLang="zh-TW" dirty="0" smtClean="0"/>
              <a:t>  // put your setup code here, to run once: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Serial.begin</a:t>
            </a:r>
            <a:r>
              <a:rPr lang="en-US" altLang="zh-TW" dirty="0" smtClean="0"/>
              <a:t>(9600) 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Serial.println</a:t>
            </a:r>
            <a:r>
              <a:rPr lang="en-US" altLang="zh-TW" dirty="0" smtClean="0"/>
              <a:t>("Program Start") ;</a:t>
            </a:r>
          </a:p>
          <a:p>
            <a:r>
              <a:rPr lang="en-US" altLang="zh-TW" dirty="0" smtClean="0"/>
              <a:t> }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void loop() {</a:t>
            </a:r>
          </a:p>
          <a:p>
            <a:r>
              <a:rPr lang="en-US" altLang="zh-TW" dirty="0" smtClean="0"/>
              <a:t>  // put your main code here, to run repeatedly:</a:t>
            </a:r>
          </a:p>
          <a:p>
            <a:r>
              <a:rPr lang="en-US" altLang="zh-TW" dirty="0" smtClean="0"/>
              <a:t>    </a:t>
            </a:r>
            <a:r>
              <a:rPr lang="en-US" altLang="zh-TW" dirty="0" err="1" smtClean="0"/>
              <a:t>rx</a:t>
            </a:r>
            <a:r>
              <a:rPr lang="en-US" altLang="zh-TW" dirty="0" smtClean="0"/>
              <a:t> = </a:t>
            </a:r>
            <a:r>
              <a:rPr lang="en-US" altLang="zh-TW" dirty="0" err="1" smtClean="0"/>
              <a:t>analogRead</a:t>
            </a:r>
            <a:r>
              <a:rPr lang="en-US" altLang="zh-TW" dirty="0" smtClean="0"/>
              <a:t>(VRX) ;</a:t>
            </a:r>
          </a:p>
          <a:p>
            <a:r>
              <a:rPr lang="en-US" altLang="zh-TW" dirty="0" smtClean="0"/>
              <a:t>    </a:t>
            </a:r>
            <a:r>
              <a:rPr lang="en-US" altLang="zh-TW" dirty="0" err="1" smtClean="0"/>
              <a:t>ry</a:t>
            </a:r>
            <a:r>
              <a:rPr lang="en-US" altLang="zh-TW" dirty="0" smtClean="0"/>
              <a:t> = </a:t>
            </a:r>
            <a:r>
              <a:rPr lang="en-US" altLang="zh-TW" dirty="0" err="1" smtClean="0"/>
              <a:t>analogRead</a:t>
            </a:r>
            <a:r>
              <a:rPr lang="en-US" altLang="zh-TW" dirty="0" smtClean="0"/>
              <a:t>(VRY) ;</a:t>
            </a:r>
          </a:p>
          <a:p>
            <a:r>
              <a:rPr lang="en-US" altLang="zh-TW" dirty="0" smtClean="0"/>
              <a:t>    </a:t>
            </a:r>
          </a:p>
          <a:p>
            <a:r>
              <a:rPr lang="en-US" altLang="zh-TW" dirty="0" smtClean="0"/>
              <a:t>  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("Read X is :(") ;</a:t>
            </a:r>
          </a:p>
          <a:p>
            <a:r>
              <a:rPr lang="en-US" altLang="zh-TW" dirty="0" smtClean="0"/>
              <a:t>  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analogRead</a:t>
            </a:r>
            <a:r>
              <a:rPr lang="en-US" altLang="zh-TW" dirty="0" smtClean="0"/>
              <a:t>(VRX)) ;</a:t>
            </a:r>
          </a:p>
          <a:p>
            <a:r>
              <a:rPr lang="en-US" altLang="zh-TW" dirty="0" smtClean="0"/>
              <a:t>  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(") \n") ;</a:t>
            </a:r>
          </a:p>
          <a:p>
            <a:r>
              <a:rPr lang="en-US" altLang="zh-TW" dirty="0" smtClean="0"/>
              <a:t>  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("Read Y is :(") ;</a:t>
            </a:r>
          </a:p>
          <a:p>
            <a:r>
              <a:rPr lang="en-US" altLang="zh-TW" dirty="0" smtClean="0"/>
              <a:t>  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analogRead</a:t>
            </a:r>
            <a:r>
              <a:rPr lang="en-US" altLang="zh-TW" dirty="0" smtClean="0"/>
              <a:t>(VRY)) ;</a:t>
            </a:r>
          </a:p>
          <a:p>
            <a:r>
              <a:rPr lang="en-US" altLang="zh-TW" dirty="0" smtClean="0"/>
              <a:t>  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(") \n") ;</a:t>
            </a:r>
          </a:p>
          <a:p>
            <a:r>
              <a:rPr lang="en-US" altLang="zh-TW" dirty="0" smtClean="0"/>
              <a:t>    delay(300) ; </a:t>
            </a:r>
          </a:p>
          <a:p>
            <a:r>
              <a:rPr lang="en-US" altLang="zh-TW" dirty="0" smtClean="0"/>
              <a:t>}</a:t>
            </a:r>
            <a:endParaRPr lang="zh-TW" altLang="en-US" dirty="0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56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dirty="0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57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dirty="0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58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dirty="0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59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6323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56324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804763" indent="-309524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238098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733337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228576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723815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3219054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714293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4209532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D062E862-FF44-4BF3-9CB9-E1C217EC3BF8}" type="slidenum">
              <a:rPr lang="zh-TW" altLang="en-US">
                <a:latin typeface="Calibri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6</a:t>
            </a:fld>
            <a:endParaRPr lang="zh-TW" altLang="en-US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dirty="0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60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dirty="0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61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dirty="0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62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dirty="0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63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dirty="0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64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dirty="0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65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dirty="0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66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dirty="0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67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757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3757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4D53D734-D21B-486E-98EE-71EB3F1575B0}" type="slidenum">
              <a:rPr lang="en-US" altLang="zh-TW" smtClean="0"/>
              <a:pPr eaLnBrk="1" hangingPunct="1">
                <a:spcBef>
                  <a:spcPct val="0"/>
                </a:spcBef>
              </a:pPr>
              <a:t>68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69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7347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57348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804763" indent="-309524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238098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733337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228576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723815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3219054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714293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4209532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14D32EAE-45A0-4A0E-961C-973D56EC9305}" type="slidenum">
              <a:rPr lang="zh-TW" altLang="en-US">
                <a:latin typeface="Calibri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7</a:t>
            </a:fld>
            <a:endParaRPr lang="zh-TW" altLang="en-US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70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71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72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73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74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75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757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3757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4D53D734-D21B-486E-98EE-71EB3F1575B0}" type="slidenum">
              <a:rPr lang="en-US" altLang="zh-TW" smtClean="0"/>
              <a:pPr eaLnBrk="1" hangingPunct="1">
                <a:spcBef>
                  <a:spcPct val="0"/>
                </a:spcBef>
              </a:pPr>
              <a:t>76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77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altLang="zh-TW" dirty="0" smtClean="0"/>
              <a:t>#include &lt;</a:t>
            </a:r>
            <a:r>
              <a:rPr lang="en-US" altLang="zh-TW" dirty="0" err="1" smtClean="0"/>
              <a:t>WiFi.h</a:t>
            </a:r>
            <a:r>
              <a:rPr lang="en-US" altLang="zh-TW" dirty="0" smtClean="0"/>
              <a:t>&gt;</a:t>
            </a:r>
          </a:p>
          <a:p>
            <a:r>
              <a:rPr lang="en-US" altLang="zh-TW" dirty="0" smtClean="0"/>
              <a:t>// your network key Index number (needed only for WEP)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//-------------- </a:t>
            </a:r>
            <a:r>
              <a:rPr lang="en-US" altLang="zh-TW" dirty="0" err="1" smtClean="0"/>
              <a:t>dht</a:t>
            </a:r>
            <a:r>
              <a:rPr lang="en-US" altLang="zh-TW" dirty="0" smtClean="0"/>
              <a:t> use</a:t>
            </a:r>
          </a:p>
          <a:p>
            <a:r>
              <a:rPr lang="en-US" altLang="zh-TW" dirty="0" smtClean="0"/>
              <a:t>#include "</a:t>
            </a:r>
            <a:r>
              <a:rPr lang="en-US" altLang="zh-TW" dirty="0" err="1" smtClean="0"/>
              <a:t>DHT.h</a:t>
            </a:r>
            <a:r>
              <a:rPr lang="en-US" altLang="zh-TW" dirty="0" smtClean="0"/>
              <a:t>"</a:t>
            </a:r>
          </a:p>
          <a:p>
            <a:r>
              <a:rPr lang="en-US" altLang="zh-TW" dirty="0" smtClean="0"/>
              <a:t>#define DHTPIN 7     // what digital pin we're connected to</a:t>
            </a:r>
          </a:p>
          <a:p>
            <a:endParaRPr lang="en-US" altLang="zh-TW" dirty="0" smtClean="0"/>
          </a:p>
          <a:p>
            <a:endParaRPr lang="en-US" altLang="zh-TW" dirty="0" smtClean="0"/>
          </a:p>
          <a:p>
            <a:r>
              <a:rPr lang="en-US" altLang="zh-TW" dirty="0" smtClean="0"/>
              <a:t>#define DHTTYPE DHT11   // DHT 11</a:t>
            </a:r>
          </a:p>
          <a:p>
            <a:r>
              <a:rPr lang="en-US" altLang="zh-TW" dirty="0" smtClean="0"/>
              <a:t>//#define DHTTYPE DHT22   // DHT 22  (AM2302), AM2321</a:t>
            </a:r>
          </a:p>
          <a:p>
            <a:r>
              <a:rPr lang="en-US" altLang="zh-TW" dirty="0" smtClean="0"/>
              <a:t>//#define DHTTYPE DHT21   // DHT 21 (AM2301)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DHT </a:t>
            </a:r>
            <a:r>
              <a:rPr lang="en-US" altLang="zh-TW" dirty="0" err="1" smtClean="0"/>
              <a:t>dht</a:t>
            </a:r>
            <a:r>
              <a:rPr lang="en-US" altLang="zh-TW" dirty="0" smtClean="0"/>
              <a:t>(DHTPIN, DHTTYPE);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//----</a:t>
            </a:r>
            <a:r>
              <a:rPr lang="en-US" altLang="zh-TW" dirty="0" err="1" smtClean="0"/>
              <a:t>wifi</a:t>
            </a:r>
            <a:r>
              <a:rPr lang="en-US" altLang="zh-TW" dirty="0" smtClean="0"/>
              <a:t> use</a:t>
            </a:r>
          </a:p>
          <a:p>
            <a:r>
              <a:rPr lang="en-US" altLang="zh-TW" dirty="0" smtClean="0"/>
              <a:t>uint8_t </a:t>
            </a:r>
            <a:r>
              <a:rPr lang="en-US" altLang="zh-TW" dirty="0" err="1" smtClean="0"/>
              <a:t>MacData</a:t>
            </a:r>
            <a:r>
              <a:rPr lang="en-US" altLang="zh-TW" dirty="0" smtClean="0"/>
              <a:t>[6];</a:t>
            </a:r>
          </a:p>
          <a:p>
            <a:r>
              <a:rPr lang="en-US" altLang="zh-TW" dirty="0" smtClean="0"/>
              <a:t>char </a:t>
            </a:r>
            <a:r>
              <a:rPr lang="en-US" altLang="zh-TW" dirty="0" err="1" smtClean="0"/>
              <a:t>ssid</a:t>
            </a:r>
            <a:r>
              <a:rPr lang="en-US" altLang="zh-TW" dirty="0" smtClean="0"/>
              <a:t>[] = "BruceSonyC5";      // your network SSID (name)</a:t>
            </a:r>
          </a:p>
          <a:p>
            <a:r>
              <a:rPr lang="en-US" altLang="zh-TW" dirty="0" smtClean="0"/>
              <a:t>char pass[] = "12345678";     // your network password</a:t>
            </a:r>
          </a:p>
          <a:p>
            <a:r>
              <a:rPr lang="en-US" altLang="zh-TW" dirty="0" err="1" smtClean="0"/>
              <a:t>int</a:t>
            </a:r>
            <a:r>
              <a:rPr lang="en-US" altLang="zh-TW" dirty="0" smtClean="0"/>
              <a:t> </a:t>
            </a:r>
            <a:r>
              <a:rPr lang="en-US" altLang="zh-TW" dirty="0" err="1" smtClean="0"/>
              <a:t>keyIndex</a:t>
            </a:r>
            <a:r>
              <a:rPr lang="en-US" altLang="zh-TW" dirty="0" smtClean="0"/>
              <a:t> = 0;</a:t>
            </a:r>
          </a:p>
          <a:p>
            <a:r>
              <a:rPr lang="en-US" altLang="zh-TW" dirty="0" err="1" smtClean="0"/>
              <a:t>IPAddress</a:t>
            </a:r>
            <a:r>
              <a:rPr lang="en-US" altLang="zh-TW" dirty="0" smtClean="0"/>
              <a:t>  </a:t>
            </a:r>
            <a:r>
              <a:rPr lang="en-US" altLang="zh-TW" dirty="0" err="1" smtClean="0"/>
              <a:t>Meip</a:t>
            </a:r>
            <a:r>
              <a:rPr lang="en-US" altLang="zh-TW" dirty="0" smtClean="0"/>
              <a:t> , </a:t>
            </a:r>
            <a:r>
              <a:rPr lang="en-US" altLang="zh-TW" dirty="0" err="1" smtClean="0"/>
              <a:t>Megateway</a:t>
            </a:r>
            <a:r>
              <a:rPr lang="en-US" altLang="zh-TW" dirty="0" smtClean="0"/>
              <a:t> , </a:t>
            </a:r>
            <a:r>
              <a:rPr lang="en-US" altLang="zh-TW" dirty="0" err="1" smtClean="0"/>
              <a:t>Mesubnet</a:t>
            </a:r>
            <a:r>
              <a:rPr lang="en-US" altLang="zh-TW" dirty="0" smtClean="0"/>
              <a:t> ;</a:t>
            </a:r>
          </a:p>
          <a:p>
            <a:r>
              <a:rPr lang="en-US" altLang="zh-TW" dirty="0" smtClean="0"/>
              <a:t>String </a:t>
            </a:r>
            <a:r>
              <a:rPr lang="en-US" altLang="zh-TW" dirty="0" err="1" smtClean="0"/>
              <a:t>MacAddress</a:t>
            </a:r>
            <a:r>
              <a:rPr lang="en-US" altLang="zh-TW" dirty="0" smtClean="0"/>
              <a:t> ;</a:t>
            </a:r>
          </a:p>
          <a:p>
            <a:r>
              <a:rPr lang="en-US" altLang="zh-TW" dirty="0" err="1" smtClean="0"/>
              <a:t>int</a:t>
            </a:r>
            <a:r>
              <a:rPr lang="en-US" altLang="zh-TW" dirty="0" smtClean="0"/>
              <a:t> status = WL_IDLE_STATUS;</a:t>
            </a:r>
          </a:p>
          <a:p>
            <a:endParaRPr lang="en-US" altLang="zh-TW" dirty="0" smtClean="0"/>
          </a:p>
          <a:p>
            <a:r>
              <a:rPr lang="en-US" altLang="zh-TW" dirty="0" err="1" smtClean="0"/>
              <a:t>WiFiServer</a:t>
            </a:r>
            <a:r>
              <a:rPr lang="en-US" altLang="zh-TW" dirty="0" smtClean="0"/>
              <a:t> server(80);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//-----end of </a:t>
            </a:r>
            <a:r>
              <a:rPr lang="en-US" altLang="zh-TW" dirty="0" err="1" smtClean="0"/>
              <a:t>wifi</a:t>
            </a:r>
            <a:r>
              <a:rPr lang="en-US" altLang="zh-TW" dirty="0" smtClean="0"/>
              <a:t> use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void setup()   /*----( SETUP: RUNS ONCE )----*/</a:t>
            </a:r>
          </a:p>
          <a:p>
            <a:r>
              <a:rPr lang="en-US" altLang="zh-TW" dirty="0" smtClean="0"/>
              <a:t>{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Serial.begin</a:t>
            </a:r>
            <a:r>
              <a:rPr lang="en-US" altLang="zh-TW" dirty="0" smtClean="0"/>
              <a:t>(9600);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Serial.println</a:t>
            </a:r>
            <a:r>
              <a:rPr lang="en-US" altLang="zh-TW" dirty="0" smtClean="0"/>
              <a:t>("</a:t>
            </a:r>
            <a:r>
              <a:rPr lang="en-US" altLang="zh-TW" dirty="0" err="1" smtClean="0"/>
              <a:t>DHTxx</a:t>
            </a:r>
            <a:r>
              <a:rPr lang="en-US" altLang="zh-TW" dirty="0" smtClean="0"/>
              <a:t> test!");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dht.begin</a:t>
            </a:r>
            <a:r>
              <a:rPr lang="en-US" altLang="zh-TW" dirty="0" smtClean="0"/>
              <a:t>();</a:t>
            </a:r>
          </a:p>
          <a:p>
            <a:r>
              <a:rPr lang="en-US" altLang="zh-TW" dirty="0" smtClean="0"/>
              <a:t>  if (</a:t>
            </a:r>
            <a:r>
              <a:rPr lang="en-US" altLang="zh-TW" dirty="0" err="1" smtClean="0"/>
              <a:t>WiFi.status</a:t>
            </a:r>
            <a:r>
              <a:rPr lang="en-US" altLang="zh-TW" dirty="0" smtClean="0"/>
              <a:t>() == WL_NO_SHIELD) {</a:t>
            </a:r>
          </a:p>
          <a:p>
            <a:r>
              <a:rPr lang="en-US" altLang="zh-TW" dirty="0" smtClean="0"/>
              <a:t>    </a:t>
            </a:r>
            <a:r>
              <a:rPr lang="en-US" altLang="zh-TW" dirty="0" err="1" smtClean="0"/>
              <a:t>Serial.println</a:t>
            </a:r>
            <a:r>
              <a:rPr lang="en-US" altLang="zh-TW" dirty="0" smtClean="0"/>
              <a:t>("</a:t>
            </a:r>
            <a:r>
              <a:rPr lang="en-US" altLang="zh-TW" dirty="0" err="1" smtClean="0"/>
              <a:t>WiFi</a:t>
            </a:r>
            <a:r>
              <a:rPr lang="en-US" altLang="zh-TW" dirty="0" smtClean="0"/>
              <a:t> shield not present");</a:t>
            </a:r>
          </a:p>
          <a:p>
            <a:r>
              <a:rPr lang="en-US" altLang="zh-TW" dirty="0" smtClean="0"/>
              <a:t>    // don't continue:</a:t>
            </a:r>
          </a:p>
          <a:p>
            <a:r>
              <a:rPr lang="en-US" altLang="zh-TW" dirty="0" smtClean="0"/>
              <a:t>    while (true);</a:t>
            </a:r>
          </a:p>
          <a:p>
            <a:r>
              <a:rPr lang="en-US" altLang="zh-TW" dirty="0" smtClean="0"/>
              <a:t>  }</a:t>
            </a:r>
          </a:p>
          <a:p>
            <a:r>
              <a:rPr lang="en-US" altLang="zh-TW" dirty="0" smtClean="0"/>
              <a:t>  String </a:t>
            </a:r>
            <a:r>
              <a:rPr lang="en-US" altLang="zh-TW" dirty="0" err="1" smtClean="0"/>
              <a:t>fv</a:t>
            </a:r>
            <a:r>
              <a:rPr lang="en-US" altLang="zh-TW" dirty="0" smtClean="0"/>
              <a:t> = </a:t>
            </a:r>
            <a:r>
              <a:rPr lang="en-US" altLang="zh-TW" dirty="0" err="1" smtClean="0"/>
              <a:t>WiFi.firmwareVersion</a:t>
            </a:r>
            <a:r>
              <a:rPr lang="en-US" altLang="zh-TW" dirty="0" smtClean="0"/>
              <a:t>();</a:t>
            </a:r>
          </a:p>
          <a:p>
            <a:r>
              <a:rPr lang="en-US" altLang="zh-TW" dirty="0" smtClean="0"/>
              <a:t>  if (</a:t>
            </a:r>
            <a:r>
              <a:rPr lang="en-US" altLang="zh-TW" dirty="0" err="1" smtClean="0"/>
              <a:t>fv</a:t>
            </a:r>
            <a:r>
              <a:rPr lang="en-US" altLang="zh-TW" dirty="0" smtClean="0"/>
              <a:t> != "1.1.0") {</a:t>
            </a:r>
          </a:p>
          <a:p>
            <a:r>
              <a:rPr lang="en-US" altLang="zh-TW" dirty="0" smtClean="0"/>
              <a:t>    </a:t>
            </a:r>
            <a:r>
              <a:rPr lang="en-US" altLang="zh-TW" dirty="0" err="1" smtClean="0"/>
              <a:t>Serial.println</a:t>
            </a:r>
            <a:r>
              <a:rPr lang="en-US" altLang="zh-TW" dirty="0" smtClean="0"/>
              <a:t>("Please upgrade the firmware");</a:t>
            </a:r>
          </a:p>
          <a:p>
            <a:r>
              <a:rPr lang="en-US" altLang="zh-TW" dirty="0" smtClean="0"/>
              <a:t>  }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MacAddress</a:t>
            </a:r>
            <a:r>
              <a:rPr lang="en-US" altLang="zh-TW" dirty="0" smtClean="0"/>
              <a:t> = </a:t>
            </a:r>
            <a:r>
              <a:rPr lang="en-US" altLang="zh-TW" dirty="0" err="1" smtClean="0"/>
              <a:t>GetWifiMac</a:t>
            </a:r>
            <a:r>
              <a:rPr lang="en-US" altLang="zh-TW" dirty="0" smtClean="0"/>
              <a:t>() ; // get </a:t>
            </a:r>
            <a:r>
              <a:rPr lang="en-US" altLang="zh-TW" dirty="0" err="1" smtClean="0"/>
              <a:t>MacAddress</a:t>
            </a:r>
            <a:endParaRPr lang="en-US" altLang="zh-TW" dirty="0" smtClean="0"/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ShowMac</a:t>
            </a:r>
            <a:r>
              <a:rPr lang="en-US" altLang="zh-TW" dirty="0" smtClean="0"/>
              <a:t>() ;       //Show Mac Address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  // attempt to connect to </a:t>
            </a:r>
            <a:r>
              <a:rPr lang="en-US" altLang="zh-TW" dirty="0" err="1" smtClean="0"/>
              <a:t>Wifi</a:t>
            </a:r>
            <a:r>
              <a:rPr lang="en-US" altLang="zh-TW" dirty="0" smtClean="0"/>
              <a:t> network: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initializeWiFi</a:t>
            </a:r>
            <a:r>
              <a:rPr lang="en-US" altLang="zh-TW" dirty="0" smtClean="0"/>
              <a:t>();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server.begin</a:t>
            </a:r>
            <a:r>
              <a:rPr lang="en-US" altLang="zh-TW" dirty="0" smtClean="0"/>
              <a:t>();</a:t>
            </a:r>
          </a:p>
          <a:p>
            <a:r>
              <a:rPr lang="en-US" altLang="zh-TW" dirty="0" smtClean="0"/>
              <a:t>  // you're connected now, so print out the status: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ShowInternetStatus</a:t>
            </a:r>
            <a:r>
              <a:rPr lang="en-US" altLang="zh-TW" dirty="0" smtClean="0"/>
              <a:t>();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}// END Setup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static </a:t>
            </a:r>
            <a:r>
              <a:rPr lang="en-US" altLang="zh-TW" dirty="0" err="1" smtClean="0"/>
              <a:t>int</a:t>
            </a:r>
            <a:r>
              <a:rPr lang="en-US" altLang="zh-TW" dirty="0" smtClean="0"/>
              <a:t> count = 0;</a:t>
            </a:r>
          </a:p>
          <a:p>
            <a:r>
              <a:rPr lang="en-US" altLang="zh-TW" dirty="0" smtClean="0"/>
              <a:t>void loop()</a:t>
            </a:r>
          </a:p>
          <a:p>
            <a:r>
              <a:rPr lang="en-US" altLang="zh-TW" dirty="0" smtClean="0"/>
              <a:t>{</a:t>
            </a:r>
          </a:p>
          <a:p>
            <a:r>
              <a:rPr lang="en-US" altLang="zh-TW" dirty="0" smtClean="0"/>
              <a:t>  // Reading temperature or humidity takes about 250 milliseconds!</a:t>
            </a:r>
          </a:p>
          <a:p>
            <a:r>
              <a:rPr lang="en-US" altLang="zh-TW" dirty="0" smtClean="0"/>
              <a:t>  // Sensor readings may also be up to 2 seconds 'old' (its a very slow sensor)</a:t>
            </a:r>
          </a:p>
          <a:p>
            <a:r>
              <a:rPr lang="en-US" altLang="zh-TW" dirty="0" smtClean="0"/>
              <a:t>  float h = </a:t>
            </a:r>
            <a:r>
              <a:rPr lang="en-US" altLang="zh-TW" dirty="0" err="1" smtClean="0"/>
              <a:t>dht.readHumidity</a:t>
            </a:r>
            <a:r>
              <a:rPr lang="en-US" altLang="zh-TW" dirty="0" smtClean="0"/>
              <a:t>();</a:t>
            </a:r>
          </a:p>
          <a:p>
            <a:r>
              <a:rPr lang="en-US" altLang="zh-TW" dirty="0" smtClean="0"/>
              <a:t>  // Read temperature as Celsius (the default)</a:t>
            </a:r>
          </a:p>
          <a:p>
            <a:r>
              <a:rPr lang="en-US" altLang="zh-TW" dirty="0" smtClean="0"/>
              <a:t>  float t = </a:t>
            </a:r>
            <a:r>
              <a:rPr lang="en-US" altLang="zh-TW" dirty="0" err="1" smtClean="0"/>
              <a:t>dht.readTemperature</a:t>
            </a:r>
            <a:r>
              <a:rPr lang="en-US" altLang="zh-TW" dirty="0" smtClean="0"/>
              <a:t>();</a:t>
            </a:r>
          </a:p>
          <a:p>
            <a:r>
              <a:rPr lang="en-US" altLang="zh-TW" dirty="0" smtClean="0"/>
              <a:t>  // Read temperature as Fahrenheit (</a:t>
            </a:r>
            <a:r>
              <a:rPr lang="en-US" altLang="zh-TW" dirty="0" err="1" smtClean="0"/>
              <a:t>isFahrenheit</a:t>
            </a:r>
            <a:r>
              <a:rPr lang="en-US" altLang="zh-TW" dirty="0" smtClean="0"/>
              <a:t> = true)</a:t>
            </a:r>
          </a:p>
          <a:p>
            <a:r>
              <a:rPr lang="en-US" altLang="zh-TW" dirty="0" smtClean="0"/>
              <a:t>  float f = </a:t>
            </a:r>
            <a:r>
              <a:rPr lang="en-US" altLang="zh-TW" dirty="0" err="1" smtClean="0"/>
              <a:t>dht.readTemperature</a:t>
            </a:r>
            <a:r>
              <a:rPr lang="en-US" altLang="zh-TW" dirty="0" smtClean="0"/>
              <a:t>(true);</a:t>
            </a:r>
          </a:p>
          <a:p>
            <a:endParaRPr lang="en-US" altLang="zh-TW" dirty="0" smtClean="0"/>
          </a:p>
          <a:p>
            <a:endParaRPr lang="en-US" altLang="zh-TW" dirty="0" smtClean="0"/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("Humidity: ");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(h);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 % and ");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("Temperature: ");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(t);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 *C ");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(f);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 *F\t\n");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  // </a:t>
            </a:r>
            <a:r>
              <a:rPr lang="en-US" altLang="zh-TW" dirty="0" err="1" smtClean="0"/>
              <a:t>wifi</a:t>
            </a:r>
            <a:r>
              <a:rPr lang="en-US" altLang="zh-TW" dirty="0" smtClean="0"/>
              <a:t> code here</a:t>
            </a:r>
          </a:p>
          <a:p>
            <a:r>
              <a:rPr lang="en-US" altLang="zh-TW" dirty="0" smtClean="0"/>
              <a:t>  // listen for incoming clients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WiFiClient</a:t>
            </a:r>
            <a:r>
              <a:rPr lang="en-US" altLang="zh-TW" dirty="0" smtClean="0"/>
              <a:t> client = </a:t>
            </a:r>
            <a:r>
              <a:rPr lang="en-US" altLang="zh-TW" dirty="0" err="1" smtClean="0"/>
              <a:t>server.available</a:t>
            </a:r>
            <a:r>
              <a:rPr lang="en-US" altLang="zh-TW" dirty="0" smtClean="0"/>
              <a:t>();</a:t>
            </a:r>
          </a:p>
          <a:p>
            <a:r>
              <a:rPr lang="en-US" altLang="zh-TW" dirty="0" smtClean="0"/>
              <a:t>  if (client)</a:t>
            </a:r>
          </a:p>
          <a:p>
            <a:r>
              <a:rPr lang="en-US" altLang="zh-TW" dirty="0" smtClean="0"/>
              <a:t>  {</a:t>
            </a:r>
          </a:p>
          <a:p>
            <a:r>
              <a:rPr lang="en-US" altLang="zh-TW" dirty="0" smtClean="0"/>
              <a:t>    </a:t>
            </a:r>
            <a:r>
              <a:rPr lang="en-US" altLang="zh-TW" dirty="0" err="1" smtClean="0"/>
              <a:t>Serial.println</a:t>
            </a:r>
            <a:r>
              <a:rPr lang="en-US" altLang="zh-TW" dirty="0" smtClean="0"/>
              <a:t>("Now Someone Access </a:t>
            </a:r>
            <a:r>
              <a:rPr lang="en-US" altLang="zh-TW" dirty="0" err="1" smtClean="0"/>
              <a:t>WebServer</a:t>
            </a:r>
            <a:r>
              <a:rPr lang="en-US" altLang="zh-TW" dirty="0" smtClean="0"/>
              <a:t>");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    </a:t>
            </a:r>
            <a:r>
              <a:rPr lang="en-US" altLang="zh-TW" dirty="0" err="1" smtClean="0"/>
              <a:t>Serial.println</a:t>
            </a:r>
            <a:r>
              <a:rPr lang="en-US" altLang="zh-TW" dirty="0" smtClean="0"/>
              <a:t>("new client");</a:t>
            </a:r>
          </a:p>
          <a:p>
            <a:r>
              <a:rPr lang="en-US" altLang="zh-TW" dirty="0" smtClean="0"/>
              <a:t>    // an http request ends with a blank line</a:t>
            </a:r>
          </a:p>
          <a:p>
            <a:r>
              <a:rPr lang="en-US" altLang="zh-TW" dirty="0" smtClean="0"/>
              <a:t>    </a:t>
            </a:r>
            <a:r>
              <a:rPr lang="en-US" altLang="zh-TW" dirty="0" err="1" smtClean="0"/>
              <a:t>boolean</a:t>
            </a:r>
            <a:r>
              <a:rPr lang="en-US" altLang="zh-TW" dirty="0" smtClean="0"/>
              <a:t> </a:t>
            </a:r>
            <a:r>
              <a:rPr lang="en-US" altLang="zh-TW" dirty="0" err="1" smtClean="0"/>
              <a:t>currentLineIsBlank</a:t>
            </a:r>
            <a:r>
              <a:rPr lang="en-US" altLang="zh-TW" dirty="0" smtClean="0"/>
              <a:t> = true;</a:t>
            </a:r>
          </a:p>
          <a:p>
            <a:r>
              <a:rPr lang="en-US" altLang="zh-TW" dirty="0" smtClean="0"/>
              <a:t>    while (</a:t>
            </a:r>
            <a:r>
              <a:rPr lang="en-US" altLang="zh-TW" dirty="0" err="1" smtClean="0"/>
              <a:t>client.connected</a:t>
            </a:r>
            <a:r>
              <a:rPr lang="en-US" altLang="zh-TW" dirty="0" smtClean="0"/>
              <a:t>())</a:t>
            </a:r>
          </a:p>
          <a:p>
            <a:r>
              <a:rPr lang="en-US" altLang="zh-TW" dirty="0" smtClean="0"/>
              <a:t>    {</a:t>
            </a:r>
          </a:p>
          <a:p>
            <a:r>
              <a:rPr lang="en-US" altLang="zh-TW" dirty="0" smtClean="0"/>
              <a:t>      if (</a:t>
            </a:r>
            <a:r>
              <a:rPr lang="en-US" altLang="zh-TW" dirty="0" err="1" smtClean="0"/>
              <a:t>client.available</a:t>
            </a:r>
            <a:r>
              <a:rPr lang="en-US" altLang="zh-TW" dirty="0" smtClean="0"/>
              <a:t>())</a:t>
            </a:r>
          </a:p>
          <a:p>
            <a:r>
              <a:rPr lang="en-US" altLang="zh-TW" dirty="0" smtClean="0"/>
              <a:t>      {</a:t>
            </a:r>
          </a:p>
          <a:p>
            <a:r>
              <a:rPr lang="en-US" altLang="zh-TW" dirty="0" smtClean="0"/>
              <a:t>        char c = </a:t>
            </a:r>
            <a:r>
              <a:rPr lang="en-US" altLang="zh-TW" dirty="0" err="1" smtClean="0"/>
              <a:t>client.read</a:t>
            </a:r>
            <a:r>
              <a:rPr lang="en-US" altLang="zh-TW" dirty="0" smtClean="0"/>
              <a:t>();</a:t>
            </a:r>
          </a:p>
          <a:p>
            <a:r>
              <a:rPr lang="en-US" altLang="zh-TW" dirty="0" smtClean="0"/>
              <a:t>        </a:t>
            </a:r>
            <a:r>
              <a:rPr lang="en-US" altLang="zh-TW" dirty="0" err="1" smtClean="0"/>
              <a:t>Serial.write</a:t>
            </a:r>
            <a:r>
              <a:rPr lang="en-US" altLang="zh-TW" dirty="0" smtClean="0"/>
              <a:t>(c);</a:t>
            </a:r>
          </a:p>
          <a:p>
            <a:r>
              <a:rPr lang="en-US" altLang="zh-TW" dirty="0" smtClean="0"/>
              <a:t>        // if you've gotten to the end of the line (received a newline</a:t>
            </a:r>
          </a:p>
          <a:p>
            <a:r>
              <a:rPr lang="en-US" altLang="zh-TW" dirty="0" smtClean="0"/>
              <a:t>        // character) and the line is blank, the http request has ended,</a:t>
            </a:r>
          </a:p>
          <a:p>
            <a:r>
              <a:rPr lang="en-US" altLang="zh-TW" dirty="0" smtClean="0"/>
              <a:t>        // so you can send a reply</a:t>
            </a:r>
          </a:p>
          <a:p>
            <a:r>
              <a:rPr lang="en-US" altLang="zh-TW" dirty="0" smtClean="0"/>
              <a:t>        if (c == '\n' &amp;&amp; </a:t>
            </a:r>
            <a:r>
              <a:rPr lang="en-US" altLang="zh-TW" dirty="0" err="1" smtClean="0"/>
              <a:t>currentLineIsBlank</a:t>
            </a:r>
            <a:r>
              <a:rPr lang="en-US" altLang="zh-TW" dirty="0" smtClean="0"/>
              <a:t>)</a:t>
            </a:r>
          </a:p>
          <a:p>
            <a:r>
              <a:rPr lang="en-US" altLang="zh-TW" dirty="0" smtClean="0"/>
              <a:t>        {</a:t>
            </a:r>
          </a:p>
          <a:p>
            <a:r>
              <a:rPr lang="en-US" altLang="zh-TW" dirty="0" smtClean="0"/>
              <a:t>          // send a standard http response header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("HTTP/1.1 200 OK");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("Content-Type: text/html");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("Connection: close");  // the connection will be closed after completion of the response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("Refresh: 5");  // refresh the page automatically every 5 sec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();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("&lt;!DOCTYPE HTML&gt;");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("&lt;html&gt;");</a:t>
            </a:r>
          </a:p>
          <a:p>
            <a:r>
              <a:rPr lang="en-US" altLang="zh-TW" dirty="0" smtClean="0"/>
              <a:t>          // output the value of each analog input pin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("&lt;head&gt;");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("&lt;script type='text/</a:t>
            </a:r>
            <a:r>
              <a:rPr lang="en-US" altLang="zh-TW" dirty="0" err="1" smtClean="0"/>
              <a:t>javascript</a:t>
            </a:r>
            <a:r>
              <a:rPr lang="en-US" altLang="zh-TW" dirty="0" smtClean="0"/>
              <a:t>' </a:t>
            </a:r>
            <a:r>
              <a:rPr lang="en-US" altLang="zh-TW" dirty="0" err="1" smtClean="0"/>
              <a:t>src</a:t>
            </a:r>
            <a:r>
              <a:rPr lang="en-US" altLang="zh-TW" dirty="0" smtClean="0"/>
              <a:t>='https://www.gstatic.com/charts/loader.js'&gt;&lt;/script&gt;");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("&lt;script type='text/</a:t>
            </a:r>
            <a:r>
              <a:rPr lang="en-US" altLang="zh-TW" dirty="0" err="1" smtClean="0"/>
              <a:t>javascript</a:t>
            </a:r>
            <a:r>
              <a:rPr lang="en-US" altLang="zh-TW" dirty="0" smtClean="0"/>
              <a:t>'&gt;");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</a:t>
            </a:r>
            <a:r>
              <a:rPr lang="en-US" altLang="zh-TW" dirty="0" err="1" smtClean="0"/>
              <a:t>google.charts.load</a:t>
            </a:r>
            <a:r>
              <a:rPr lang="en-US" altLang="zh-TW" dirty="0" smtClean="0"/>
              <a:t>('current', {'packages':['gauge']});");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</a:t>
            </a:r>
            <a:r>
              <a:rPr lang="en-US" altLang="zh-TW" dirty="0" err="1" smtClean="0"/>
              <a:t>google.charts.setOnLoadCallback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drawChart</a:t>
            </a:r>
            <a:r>
              <a:rPr lang="en-US" altLang="zh-TW" dirty="0" smtClean="0"/>
              <a:t>);");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  function </a:t>
            </a:r>
            <a:r>
              <a:rPr lang="en-US" altLang="zh-TW" dirty="0" err="1" smtClean="0"/>
              <a:t>drawChart</a:t>
            </a:r>
            <a:r>
              <a:rPr lang="en-US" altLang="zh-TW" dirty="0" smtClean="0"/>
              <a:t>() {");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</a:t>
            </a:r>
            <a:r>
              <a:rPr lang="en-US" altLang="zh-TW" dirty="0" err="1" smtClean="0"/>
              <a:t>var</a:t>
            </a:r>
            <a:r>
              <a:rPr lang="en-US" altLang="zh-TW" dirty="0" smtClean="0"/>
              <a:t> data = </a:t>
            </a:r>
            <a:r>
              <a:rPr lang="en-US" altLang="zh-TW" dirty="0" err="1" smtClean="0"/>
              <a:t>google.visualization.arrayToDataTable</a:t>
            </a:r>
            <a:r>
              <a:rPr lang="en-US" altLang="zh-TW" dirty="0" smtClean="0"/>
              <a:t>([['Label', 'Value'],['</a:t>
            </a:r>
            <a:r>
              <a:rPr lang="zh-TW" altLang="en-US" dirty="0" smtClean="0"/>
              <a:t>濕度</a:t>
            </a:r>
            <a:r>
              <a:rPr lang="en-US" altLang="zh-TW" dirty="0" smtClean="0"/>
              <a:t>',");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(h);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("],]);");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 </a:t>
            </a:r>
            <a:r>
              <a:rPr lang="en-US" altLang="zh-TW" dirty="0" err="1" smtClean="0"/>
              <a:t>var</a:t>
            </a:r>
            <a:r>
              <a:rPr lang="en-US" altLang="zh-TW" dirty="0" smtClean="0"/>
              <a:t> options = {width: 300, height: 300,redFrom: 90, </a:t>
            </a:r>
            <a:r>
              <a:rPr lang="en-US" altLang="zh-TW" dirty="0" err="1" smtClean="0"/>
              <a:t>redTo</a:t>
            </a:r>
            <a:r>
              <a:rPr lang="en-US" altLang="zh-TW" dirty="0" smtClean="0"/>
              <a:t>: 100,yellowFrom:75, </a:t>
            </a:r>
            <a:r>
              <a:rPr lang="en-US" altLang="zh-TW" dirty="0" err="1" smtClean="0"/>
              <a:t>yellowTo</a:t>
            </a:r>
            <a:r>
              <a:rPr lang="en-US" altLang="zh-TW" dirty="0" smtClean="0"/>
              <a:t>: 90,minorTicks: 5};");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</a:t>
            </a:r>
            <a:r>
              <a:rPr lang="en-US" altLang="zh-TW" dirty="0" err="1" smtClean="0"/>
              <a:t>var</a:t>
            </a:r>
            <a:r>
              <a:rPr lang="en-US" altLang="zh-TW" dirty="0" smtClean="0"/>
              <a:t> chart = new </a:t>
            </a:r>
            <a:r>
              <a:rPr lang="en-US" altLang="zh-TW" dirty="0" err="1" smtClean="0"/>
              <a:t>google.visualization.Gauge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document.getElementById</a:t>
            </a:r>
            <a:r>
              <a:rPr lang="en-US" altLang="zh-TW" dirty="0" smtClean="0"/>
              <a:t>('</a:t>
            </a:r>
            <a:r>
              <a:rPr lang="en-US" altLang="zh-TW" dirty="0" err="1" smtClean="0"/>
              <a:t>chart_div</a:t>
            </a:r>
            <a:r>
              <a:rPr lang="en-US" altLang="zh-TW" dirty="0" smtClean="0"/>
              <a:t>'));");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</a:t>
            </a:r>
            <a:r>
              <a:rPr lang="en-US" altLang="zh-TW" dirty="0" err="1" smtClean="0"/>
              <a:t>chart.draw</a:t>
            </a:r>
            <a:r>
              <a:rPr lang="en-US" altLang="zh-TW" dirty="0" smtClean="0"/>
              <a:t>(data, options);");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("}");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("&lt;/script&gt;");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("&lt;/head&gt;");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("&lt;meta charset='utf-8'&gt;");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("&lt;body&gt;");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("&lt;div id='</a:t>
            </a:r>
            <a:r>
              <a:rPr lang="en-US" altLang="zh-TW" dirty="0" err="1" smtClean="0"/>
              <a:t>chart_div</a:t>
            </a:r>
            <a:r>
              <a:rPr lang="en-US" altLang="zh-TW" dirty="0" smtClean="0"/>
              <a:t>' style='width: 300px; height: 300px;'&gt;&lt;/div&gt;");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("&lt;/body&gt;");</a:t>
            </a:r>
          </a:p>
          <a:p>
            <a:r>
              <a:rPr lang="en-US" altLang="zh-TW" dirty="0" smtClean="0"/>
              <a:t>          /*</a:t>
            </a:r>
          </a:p>
          <a:p>
            <a:r>
              <a:rPr lang="en-US" altLang="zh-TW" dirty="0" smtClean="0"/>
              <a:t>            </a:t>
            </a:r>
            <a:r>
              <a:rPr lang="en-US" altLang="zh-TW" dirty="0" err="1" smtClean="0"/>
              <a:t>client.print</a:t>
            </a:r>
            <a:r>
              <a:rPr lang="en-US" altLang="zh-TW" dirty="0" smtClean="0"/>
              <a:t>("Humidity: ");</a:t>
            </a:r>
          </a:p>
          <a:p>
            <a:r>
              <a:rPr lang="en-US" altLang="zh-TW" dirty="0" smtClean="0"/>
              <a:t>            </a:t>
            </a:r>
            <a:r>
              <a:rPr lang="en-US" altLang="zh-TW" dirty="0" err="1" smtClean="0"/>
              <a:t>client.print</a:t>
            </a:r>
            <a:r>
              <a:rPr lang="en-US" altLang="zh-TW" dirty="0" smtClean="0"/>
              <a:t>(h);</a:t>
            </a:r>
          </a:p>
          <a:p>
            <a:r>
              <a:rPr lang="en-US" altLang="zh-TW" dirty="0" smtClean="0"/>
              <a:t>            </a:t>
            </a:r>
            <a:r>
              <a:rPr lang="en-US" altLang="zh-TW" dirty="0" err="1" smtClean="0"/>
              <a:t>client.print</a:t>
            </a:r>
            <a:r>
              <a:rPr lang="en-US" altLang="zh-TW" dirty="0" smtClean="0"/>
              <a:t>(" % and ");</a:t>
            </a:r>
          </a:p>
          <a:p>
            <a:r>
              <a:rPr lang="en-US" altLang="zh-TW" dirty="0" smtClean="0"/>
              <a:t>            </a:t>
            </a:r>
            <a:r>
              <a:rPr lang="en-US" altLang="zh-TW" dirty="0" err="1" smtClean="0"/>
              <a:t>client.print</a:t>
            </a:r>
            <a:r>
              <a:rPr lang="en-US" altLang="zh-TW" dirty="0" smtClean="0"/>
              <a:t>("Temperature: ");</a:t>
            </a:r>
          </a:p>
          <a:p>
            <a:r>
              <a:rPr lang="en-US" altLang="zh-TW" dirty="0" smtClean="0"/>
              <a:t>            </a:t>
            </a:r>
            <a:r>
              <a:rPr lang="en-US" altLang="zh-TW" dirty="0" err="1" smtClean="0"/>
              <a:t>client.print</a:t>
            </a:r>
            <a:r>
              <a:rPr lang="en-US" altLang="zh-TW" dirty="0" smtClean="0"/>
              <a:t>(t);</a:t>
            </a:r>
          </a:p>
          <a:p>
            <a:r>
              <a:rPr lang="en-US" altLang="zh-TW" dirty="0" smtClean="0"/>
              <a:t>            </a:t>
            </a:r>
            <a:r>
              <a:rPr lang="en-US" altLang="zh-TW" dirty="0" err="1" smtClean="0"/>
              <a:t>client.print</a:t>
            </a:r>
            <a:r>
              <a:rPr lang="en-US" altLang="zh-TW" dirty="0" smtClean="0"/>
              <a:t>("*C   and  ");</a:t>
            </a:r>
          </a:p>
          <a:p>
            <a:r>
              <a:rPr lang="en-US" altLang="zh-TW" dirty="0" smtClean="0"/>
              <a:t>            </a:t>
            </a:r>
            <a:r>
              <a:rPr lang="en-US" altLang="zh-TW" dirty="0" err="1" smtClean="0"/>
              <a:t>client.print</a:t>
            </a:r>
            <a:r>
              <a:rPr lang="en-US" altLang="zh-TW" dirty="0" smtClean="0"/>
              <a:t>(f);</a:t>
            </a:r>
          </a:p>
          <a:p>
            <a:r>
              <a:rPr lang="en-US" altLang="zh-TW" dirty="0" smtClean="0"/>
              <a:t>            </a:t>
            </a:r>
            <a:r>
              <a:rPr lang="en-US" altLang="zh-TW" dirty="0" err="1" smtClean="0"/>
              <a:t>client.print</a:t>
            </a:r>
            <a:r>
              <a:rPr lang="en-US" altLang="zh-TW" dirty="0" smtClean="0"/>
              <a:t>("*F  (end) ");</a:t>
            </a:r>
          </a:p>
          <a:p>
            <a:r>
              <a:rPr lang="en-US" altLang="zh-TW" dirty="0" smtClean="0"/>
              <a:t>  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("&lt;</a:t>
            </a:r>
            <a:r>
              <a:rPr lang="en-US" altLang="zh-TW" dirty="0" err="1" smtClean="0"/>
              <a:t>br</a:t>
            </a:r>
            <a:r>
              <a:rPr lang="en-US" altLang="zh-TW" dirty="0" smtClean="0"/>
              <a:t> /&gt;");</a:t>
            </a:r>
          </a:p>
          <a:p>
            <a:r>
              <a:rPr lang="en-US" altLang="zh-TW" dirty="0" smtClean="0"/>
              <a:t>          */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("&lt;/html&gt;");</a:t>
            </a:r>
          </a:p>
          <a:p>
            <a:r>
              <a:rPr lang="en-US" altLang="zh-TW" dirty="0" smtClean="0"/>
              <a:t>          break;</a:t>
            </a:r>
          </a:p>
          <a:p>
            <a:r>
              <a:rPr lang="en-US" altLang="zh-TW" dirty="0" smtClean="0"/>
              <a:t>        }</a:t>
            </a:r>
          </a:p>
          <a:p>
            <a:r>
              <a:rPr lang="en-US" altLang="zh-TW" dirty="0" smtClean="0"/>
              <a:t>        if (c == '\n')</a:t>
            </a:r>
          </a:p>
          <a:p>
            <a:r>
              <a:rPr lang="en-US" altLang="zh-TW" dirty="0" smtClean="0"/>
              <a:t>        {</a:t>
            </a:r>
          </a:p>
          <a:p>
            <a:r>
              <a:rPr lang="en-US" altLang="zh-TW" dirty="0" smtClean="0"/>
              <a:t>          // you're starting a new line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currentLineIsBlank</a:t>
            </a:r>
            <a:r>
              <a:rPr lang="en-US" altLang="zh-TW" dirty="0" smtClean="0"/>
              <a:t> = true;</a:t>
            </a:r>
          </a:p>
          <a:p>
            <a:r>
              <a:rPr lang="en-US" altLang="zh-TW" dirty="0" smtClean="0"/>
              <a:t>        } else if (c != '\r')</a:t>
            </a:r>
          </a:p>
          <a:p>
            <a:r>
              <a:rPr lang="en-US" altLang="zh-TW" dirty="0" smtClean="0"/>
              <a:t>        {</a:t>
            </a:r>
          </a:p>
          <a:p>
            <a:r>
              <a:rPr lang="en-US" altLang="zh-TW" dirty="0" smtClean="0"/>
              <a:t>          // you've gotten a character on the current line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currentLineIsBlank</a:t>
            </a:r>
            <a:r>
              <a:rPr lang="en-US" altLang="zh-TW" dirty="0" smtClean="0"/>
              <a:t> = false;</a:t>
            </a:r>
          </a:p>
          <a:p>
            <a:r>
              <a:rPr lang="en-US" altLang="zh-TW" dirty="0" smtClean="0"/>
              <a:t>        }</a:t>
            </a:r>
          </a:p>
          <a:p>
            <a:r>
              <a:rPr lang="en-US" altLang="zh-TW" dirty="0" smtClean="0"/>
              <a:t>      }</a:t>
            </a:r>
          </a:p>
          <a:p>
            <a:r>
              <a:rPr lang="en-US" altLang="zh-TW" dirty="0" smtClean="0"/>
              <a:t>    }</a:t>
            </a:r>
          </a:p>
          <a:p>
            <a:r>
              <a:rPr lang="en-US" altLang="zh-TW" dirty="0" smtClean="0"/>
              <a:t>    // give the web browser time to receive the data</a:t>
            </a:r>
          </a:p>
          <a:p>
            <a:r>
              <a:rPr lang="en-US" altLang="zh-TW" dirty="0" smtClean="0"/>
              <a:t>    delay(1);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    // close the connection:</a:t>
            </a:r>
          </a:p>
          <a:p>
            <a:r>
              <a:rPr lang="en-US" altLang="zh-TW" dirty="0" smtClean="0"/>
              <a:t>    </a:t>
            </a:r>
            <a:r>
              <a:rPr lang="en-US" altLang="zh-TW" dirty="0" err="1" smtClean="0"/>
              <a:t>client.stop</a:t>
            </a:r>
            <a:r>
              <a:rPr lang="en-US" altLang="zh-TW" dirty="0" smtClean="0"/>
              <a:t>();</a:t>
            </a:r>
          </a:p>
          <a:p>
            <a:r>
              <a:rPr lang="en-US" altLang="zh-TW" dirty="0" smtClean="0"/>
              <a:t>    </a:t>
            </a:r>
            <a:r>
              <a:rPr lang="en-US" altLang="zh-TW" dirty="0" err="1" smtClean="0"/>
              <a:t>Serial.println</a:t>
            </a:r>
            <a:r>
              <a:rPr lang="en-US" altLang="zh-TW" dirty="0" smtClean="0"/>
              <a:t>("client </a:t>
            </a:r>
            <a:r>
              <a:rPr lang="en-US" altLang="zh-TW" dirty="0" err="1" smtClean="0"/>
              <a:t>disonnected</a:t>
            </a:r>
            <a:r>
              <a:rPr lang="en-US" altLang="zh-TW" dirty="0" smtClean="0"/>
              <a:t>");</a:t>
            </a:r>
          </a:p>
          <a:p>
            <a:r>
              <a:rPr lang="en-US" altLang="zh-TW" dirty="0" smtClean="0"/>
              <a:t>  }</a:t>
            </a:r>
          </a:p>
          <a:p>
            <a:endParaRPr lang="en-US" altLang="zh-TW" dirty="0" smtClean="0"/>
          </a:p>
          <a:p>
            <a:endParaRPr lang="en-US" altLang="zh-TW" dirty="0" smtClean="0"/>
          </a:p>
          <a:p>
            <a:r>
              <a:rPr lang="en-US" altLang="zh-TW" dirty="0" smtClean="0"/>
              <a:t>    delay(800) ;</a:t>
            </a:r>
          </a:p>
          <a:p>
            <a:r>
              <a:rPr lang="en-US" altLang="zh-TW" dirty="0" smtClean="0"/>
              <a:t>} // END Loop</a:t>
            </a:r>
          </a:p>
          <a:p>
            <a:endParaRPr lang="en-US" altLang="zh-TW" dirty="0" smtClean="0"/>
          </a:p>
          <a:p>
            <a:endParaRPr lang="en-US" altLang="zh-TW" dirty="0" smtClean="0"/>
          </a:p>
          <a:p>
            <a:r>
              <a:rPr lang="en-US" altLang="zh-TW" dirty="0" smtClean="0"/>
              <a:t>void </a:t>
            </a:r>
            <a:r>
              <a:rPr lang="en-US" altLang="zh-TW" dirty="0" err="1" smtClean="0"/>
              <a:t>ShowMac</a:t>
            </a:r>
            <a:r>
              <a:rPr lang="en-US" altLang="zh-TW" dirty="0" smtClean="0"/>
              <a:t>()</a:t>
            </a:r>
          </a:p>
          <a:p>
            <a:r>
              <a:rPr lang="en-US" altLang="zh-TW" dirty="0" smtClean="0"/>
              <a:t>{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("MAC:");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MacAddress</a:t>
            </a:r>
            <a:r>
              <a:rPr lang="en-US" altLang="zh-TW" dirty="0" smtClean="0"/>
              <a:t>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("\n");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}</a:t>
            </a:r>
          </a:p>
          <a:p>
            <a:endParaRPr lang="en-US" altLang="zh-TW" dirty="0" smtClean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r>
              <a:rPr lang="en-US" altLang="zh-TW" dirty="0" smtClean="0"/>
              <a:t>String </a:t>
            </a:r>
            <a:r>
              <a:rPr lang="en-US" altLang="zh-TW" dirty="0" err="1" smtClean="0"/>
              <a:t>GetWifiMac</a:t>
            </a:r>
            <a:r>
              <a:rPr lang="en-US" altLang="zh-TW" dirty="0" smtClean="0"/>
              <a:t>()</a:t>
            </a:r>
          </a:p>
          <a:p>
            <a:r>
              <a:rPr lang="en-US" altLang="zh-TW" dirty="0" smtClean="0"/>
              <a:t>{</a:t>
            </a:r>
          </a:p>
          <a:p>
            <a:r>
              <a:rPr lang="en-US" altLang="zh-TW" dirty="0" smtClean="0"/>
              <a:t>  String </a:t>
            </a:r>
            <a:r>
              <a:rPr lang="en-US" altLang="zh-TW" dirty="0" err="1" smtClean="0"/>
              <a:t>tt</a:t>
            </a:r>
            <a:r>
              <a:rPr lang="en-US" altLang="zh-TW" dirty="0" smtClean="0"/>
              <a:t> ;</a:t>
            </a:r>
          </a:p>
          <a:p>
            <a:r>
              <a:rPr lang="en-US" altLang="zh-TW" dirty="0" smtClean="0"/>
              <a:t>  String t1, t2, t3, t4, t5, t6 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WiFi.status</a:t>
            </a:r>
            <a:r>
              <a:rPr lang="en-US" altLang="zh-TW" dirty="0" smtClean="0"/>
              <a:t>();    //this method must be used for get MAC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WiFi.macAddress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MacData</a:t>
            </a:r>
            <a:r>
              <a:rPr lang="en-US" altLang="zh-TW" dirty="0" smtClean="0"/>
              <a:t>);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("Mac:");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MacData</a:t>
            </a:r>
            <a:r>
              <a:rPr lang="en-US" altLang="zh-TW" dirty="0" smtClean="0"/>
              <a:t>[0], HEX) 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("/");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MacData</a:t>
            </a:r>
            <a:r>
              <a:rPr lang="en-US" altLang="zh-TW" dirty="0" smtClean="0"/>
              <a:t>[1], HEX) 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("/");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MacData</a:t>
            </a:r>
            <a:r>
              <a:rPr lang="en-US" altLang="zh-TW" dirty="0" smtClean="0"/>
              <a:t>[2], HEX) 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("/");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MacData</a:t>
            </a:r>
            <a:r>
              <a:rPr lang="en-US" altLang="zh-TW" dirty="0" smtClean="0"/>
              <a:t>[3], HEX) 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("/");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MacData</a:t>
            </a:r>
            <a:r>
              <a:rPr lang="en-US" altLang="zh-TW" dirty="0" smtClean="0"/>
              <a:t>[4], HEX) 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("/");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MacData</a:t>
            </a:r>
            <a:r>
              <a:rPr lang="en-US" altLang="zh-TW" dirty="0" smtClean="0"/>
              <a:t>[5], HEX) 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("~");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  t1 = print2HEX((</a:t>
            </a:r>
            <a:r>
              <a:rPr lang="en-US" altLang="zh-TW" dirty="0" err="1" smtClean="0"/>
              <a:t>int</a:t>
            </a:r>
            <a:r>
              <a:rPr lang="en-US" altLang="zh-TW" dirty="0" smtClean="0"/>
              <a:t>)</a:t>
            </a:r>
            <a:r>
              <a:rPr lang="en-US" altLang="zh-TW" dirty="0" err="1" smtClean="0"/>
              <a:t>MacData</a:t>
            </a:r>
            <a:r>
              <a:rPr lang="en-US" altLang="zh-TW" dirty="0" smtClean="0"/>
              <a:t>[0]);</a:t>
            </a:r>
          </a:p>
          <a:p>
            <a:r>
              <a:rPr lang="en-US" altLang="zh-TW" dirty="0" smtClean="0"/>
              <a:t>  t2 = print2HEX((</a:t>
            </a:r>
            <a:r>
              <a:rPr lang="en-US" altLang="zh-TW" dirty="0" err="1" smtClean="0"/>
              <a:t>int</a:t>
            </a:r>
            <a:r>
              <a:rPr lang="en-US" altLang="zh-TW" dirty="0" smtClean="0"/>
              <a:t>)</a:t>
            </a:r>
            <a:r>
              <a:rPr lang="en-US" altLang="zh-TW" dirty="0" err="1" smtClean="0"/>
              <a:t>MacData</a:t>
            </a:r>
            <a:r>
              <a:rPr lang="en-US" altLang="zh-TW" dirty="0" smtClean="0"/>
              <a:t>[1]);</a:t>
            </a:r>
          </a:p>
          <a:p>
            <a:r>
              <a:rPr lang="en-US" altLang="zh-TW" dirty="0" smtClean="0"/>
              <a:t>  t3 = print2HEX((</a:t>
            </a:r>
            <a:r>
              <a:rPr lang="en-US" altLang="zh-TW" dirty="0" err="1" smtClean="0"/>
              <a:t>int</a:t>
            </a:r>
            <a:r>
              <a:rPr lang="en-US" altLang="zh-TW" dirty="0" smtClean="0"/>
              <a:t>)</a:t>
            </a:r>
            <a:r>
              <a:rPr lang="en-US" altLang="zh-TW" dirty="0" err="1" smtClean="0"/>
              <a:t>MacData</a:t>
            </a:r>
            <a:r>
              <a:rPr lang="en-US" altLang="zh-TW" dirty="0" smtClean="0"/>
              <a:t>[2]);</a:t>
            </a:r>
          </a:p>
          <a:p>
            <a:r>
              <a:rPr lang="en-US" altLang="zh-TW" dirty="0" smtClean="0"/>
              <a:t>  t4 = print2HEX((</a:t>
            </a:r>
            <a:r>
              <a:rPr lang="en-US" altLang="zh-TW" dirty="0" err="1" smtClean="0"/>
              <a:t>int</a:t>
            </a:r>
            <a:r>
              <a:rPr lang="en-US" altLang="zh-TW" dirty="0" smtClean="0"/>
              <a:t>)</a:t>
            </a:r>
            <a:r>
              <a:rPr lang="en-US" altLang="zh-TW" dirty="0" err="1" smtClean="0"/>
              <a:t>MacData</a:t>
            </a:r>
            <a:r>
              <a:rPr lang="en-US" altLang="zh-TW" dirty="0" smtClean="0"/>
              <a:t>[3]);</a:t>
            </a:r>
          </a:p>
          <a:p>
            <a:r>
              <a:rPr lang="en-US" altLang="zh-TW" dirty="0" smtClean="0"/>
              <a:t>  t5 = print2HEX((</a:t>
            </a:r>
            <a:r>
              <a:rPr lang="en-US" altLang="zh-TW" dirty="0" err="1" smtClean="0"/>
              <a:t>int</a:t>
            </a:r>
            <a:r>
              <a:rPr lang="en-US" altLang="zh-TW" dirty="0" smtClean="0"/>
              <a:t>)</a:t>
            </a:r>
            <a:r>
              <a:rPr lang="en-US" altLang="zh-TW" dirty="0" err="1" smtClean="0"/>
              <a:t>MacData</a:t>
            </a:r>
            <a:r>
              <a:rPr lang="en-US" altLang="zh-TW" dirty="0" smtClean="0"/>
              <a:t>[4]);</a:t>
            </a:r>
          </a:p>
          <a:p>
            <a:r>
              <a:rPr lang="en-US" altLang="zh-TW" dirty="0" smtClean="0"/>
              <a:t>  t6 = print2HEX((</a:t>
            </a:r>
            <a:r>
              <a:rPr lang="en-US" altLang="zh-TW" dirty="0" err="1" smtClean="0"/>
              <a:t>int</a:t>
            </a:r>
            <a:r>
              <a:rPr lang="en-US" altLang="zh-TW" dirty="0" smtClean="0"/>
              <a:t>)</a:t>
            </a:r>
            <a:r>
              <a:rPr lang="en-US" altLang="zh-TW" dirty="0" err="1" smtClean="0"/>
              <a:t>MacData</a:t>
            </a:r>
            <a:r>
              <a:rPr lang="en-US" altLang="zh-TW" dirty="0" smtClean="0"/>
              <a:t>[5]);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tt</a:t>
            </a:r>
            <a:r>
              <a:rPr lang="en-US" altLang="zh-TW" dirty="0" smtClean="0"/>
              <a:t> = (t1 + t2 + t3 + t4 + t5 + t6) 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tt</a:t>
            </a:r>
            <a:r>
              <a:rPr lang="en-US" altLang="zh-TW" dirty="0" smtClean="0"/>
              <a:t>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("\n");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  return </a:t>
            </a:r>
            <a:r>
              <a:rPr lang="en-US" altLang="zh-TW" dirty="0" err="1" smtClean="0"/>
              <a:t>tt</a:t>
            </a:r>
            <a:r>
              <a:rPr lang="en-US" altLang="zh-TW" dirty="0" smtClean="0"/>
              <a:t> ;</a:t>
            </a:r>
          </a:p>
          <a:p>
            <a:r>
              <a:rPr lang="en-US" altLang="zh-TW" dirty="0" smtClean="0"/>
              <a:t>}</a:t>
            </a:r>
          </a:p>
          <a:p>
            <a:r>
              <a:rPr lang="en-US" altLang="zh-TW" dirty="0" smtClean="0"/>
              <a:t>String  print2HEX(</a:t>
            </a:r>
            <a:r>
              <a:rPr lang="en-US" altLang="zh-TW" dirty="0" err="1" smtClean="0"/>
              <a:t>int</a:t>
            </a:r>
            <a:r>
              <a:rPr lang="en-US" altLang="zh-TW" dirty="0" smtClean="0"/>
              <a:t> number) {</a:t>
            </a:r>
          </a:p>
          <a:p>
            <a:r>
              <a:rPr lang="en-US" altLang="zh-TW" dirty="0" smtClean="0"/>
              <a:t>  String </a:t>
            </a:r>
            <a:r>
              <a:rPr lang="en-US" altLang="zh-TW" dirty="0" err="1" smtClean="0"/>
              <a:t>ttt</a:t>
            </a:r>
            <a:r>
              <a:rPr lang="en-US" altLang="zh-TW" dirty="0" smtClean="0"/>
              <a:t> ;</a:t>
            </a:r>
          </a:p>
          <a:p>
            <a:r>
              <a:rPr lang="en-US" altLang="zh-TW" dirty="0" smtClean="0"/>
              <a:t>  if (number &gt;= 0 &amp;&amp; number &lt; 16)</a:t>
            </a:r>
          </a:p>
          <a:p>
            <a:r>
              <a:rPr lang="en-US" altLang="zh-TW" dirty="0" smtClean="0"/>
              <a:t>  {</a:t>
            </a:r>
          </a:p>
          <a:p>
            <a:r>
              <a:rPr lang="en-US" altLang="zh-TW" dirty="0" smtClean="0"/>
              <a:t>    </a:t>
            </a:r>
            <a:r>
              <a:rPr lang="en-US" altLang="zh-TW" dirty="0" err="1" smtClean="0"/>
              <a:t>ttt</a:t>
            </a:r>
            <a:r>
              <a:rPr lang="en-US" altLang="zh-TW" dirty="0" smtClean="0"/>
              <a:t> = String("0") + String(number, HEX);</a:t>
            </a:r>
          </a:p>
          <a:p>
            <a:r>
              <a:rPr lang="en-US" altLang="zh-TW" dirty="0" smtClean="0"/>
              <a:t>  }</a:t>
            </a:r>
          </a:p>
          <a:p>
            <a:r>
              <a:rPr lang="en-US" altLang="zh-TW" dirty="0" smtClean="0"/>
              <a:t>  else</a:t>
            </a:r>
          </a:p>
          <a:p>
            <a:r>
              <a:rPr lang="en-US" altLang="zh-TW" dirty="0" smtClean="0"/>
              <a:t>  {</a:t>
            </a:r>
          </a:p>
          <a:p>
            <a:r>
              <a:rPr lang="en-US" altLang="zh-TW" dirty="0" smtClean="0"/>
              <a:t>    </a:t>
            </a:r>
            <a:r>
              <a:rPr lang="en-US" altLang="zh-TW" dirty="0" err="1" smtClean="0"/>
              <a:t>ttt</a:t>
            </a:r>
            <a:r>
              <a:rPr lang="en-US" altLang="zh-TW" dirty="0" smtClean="0"/>
              <a:t> = String(number, HEX);</a:t>
            </a:r>
          </a:p>
          <a:p>
            <a:r>
              <a:rPr lang="en-US" altLang="zh-TW" dirty="0" smtClean="0"/>
              <a:t>  }</a:t>
            </a:r>
          </a:p>
          <a:p>
            <a:r>
              <a:rPr lang="en-US" altLang="zh-TW" dirty="0" smtClean="0"/>
              <a:t>  return </a:t>
            </a:r>
            <a:r>
              <a:rPr lang="en-US" altLang="zh-TW" dirty="0" err="1" smtClean="0"/>
              <a:t>ttt</a:t>
            </a:r>
            <a:r>
              <a:rPr lang="en-US" altLang="zh-TW" dirty="0" smtClean="0"/>
              <a:t> ;</a:t>
            </a:r>
          </a:p>
          <a:p>
            <a:r>
              <a:rPr lang="en-US" altLang="zh-TW" dirty="0" smtClean="0"/>
              <a:t>}</a:t>
            </a:r>
          </a:p>
          <a:p>
            <a:endParaRPr lang="en-US" altLang="zh-TW" dirty="0" smtClean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r>
              <a:rPr lang="en-US" altLang="zh-TW" dirty="0" smtClean="0"/>
              <a:t>void </a:t>
            </a:r>
            <a:r>
              <a:rPr lang="en-US" altLang="zh-TW" dirty="0" err="1" smtClean="0"/>
              <a:t>printWifiData</a:t>
            </a:r>
            <a:r>
              <a:rPr lang="en-US" altLang="zh-TW" dirty="0" smtClean="0"/>
              <a:t>()</a:t>
            </a:r>
          </a:p>
          <a:p>
            <a:r>
              <a:rPr lang="en-US" altLang="zh-TW" dirty="0" smtClean="0"/>
              <a:t>{</a:t>
            </a:r>
          </a:p>
          <a:p>
            <a:r>
              <a:rPr lang="en-US" altLang="zh-TW" dirty="0" smtClean="0"/>
              <a:t>  // print your </a:t>
            </a:r>
            <a:r>
              <a:rPr lang="en-US" altLang="zh-TW" dirty="0" err="1" smtClean="0"/>
              <a:t>WiFi</a:t>
            </a:r>
            <a:r>
              <a:rPr lang="en-US" altLang="zh-TW" dirty="0" smtClean="0"/>
              <a:t> shield's IP address: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Meip</a:t>
            </a:r>
            <a:r>
              <a:rPr lang="en-US" altLang="zh-TW" dirty="0" smtClean="0"/>
              <a:t> = </a:t>
            </a:r>
            <a:r>
              <a:rPr lang="en-US" altLang="zh-TW" dirty="0" err="1" smtClean="0"/>
              <a:t>WiFi.localIP</a:t>
            </a:r>
            <a:r>
              <a:rPr lang="en-US" altLang="zh-TW" dirty="0" smtClean="0"/>
              <a:t>();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("IP Address: ");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Serial.println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Meip</a:t>
            </a:r>
            <a:r>
              <a:rPr lang="en-US" altLang="zh-TW" dirty="0" smtClean="0"/>
              <a:t>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("\n");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  // print your MAC address:</a:t>
            </a:r>
          </a:p>
          <a:p>
            <a:r>
              <a:rPr lang="en-US" altLang="zh-TW" dirty="0" smtClean="0"/>
              <a:t>  byte mac[6];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WiFi.macAddress</a:t>
            </a:r>
            <a:r>
              <a:rPr lang="en-US" altLang="zh-TW" dirty="0" smtClean="0"/>
              <a:t>(mac);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("MAC address: ");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(mac[5], HEX);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(":");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(mac[4], HEX);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(":");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(mac[3], HEX);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(":");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(mac[2], HEX);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(":");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(mac[1], HEX);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(":");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Serial.println</a:t>
            </a:r>
            <a:r>
              <a:rPr lang="en-US" altLang="zh-TW" dirty="0" smtClean="0"/>
              <a:t>(mac[0], HEX);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  // print your subnet mask: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Mesubnet</a:t>
            </a:r>
            <a:r>
              <a:rPr lang="en-US" altLang="zh-TW" dirty="0" smtClean="0"/>
              <a:t> = </a:t>
            </a:r>
            <a:r>
              <a:rPr lang="en-US" altLang="zh-TW" dirty="0" err="1" smtClean="0"/>
              <a:t>WiFi.subnetMask</a:t>
            </a:r>
            <a:r>
              <a:rPr lang="en-US" altLang="zh-TW" dirty="0" smtClean="0"/>
              <a:t>();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</a:t>
            </a:r>
            <a:r>
              <a:rPr lang="en-US" altLang="zh-TW" dirty="0" err="1" smtClean="0"/>
              <a:t>NetMask</a:t>
            </a:r>
            <a:r>
              <a:rPr lang="en-US" altLang="zh-TW" dirty="0" smtClean="0"/>
              <a:t>: ");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Serial.println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Mesubnet</a:t>
            </a:r>
            <a:r>
              <a:rPr lang="en-US" altLang="zh-TW" dirty="0" smtClean="0"/>
              <a:t>);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  // print your gateway address: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Megateway</a:t>
            </a:r>
            <a:r>
              <a:rPr lang="en-US" altLang="zh-TW" dirty="0" smtClean="0"/>
              <a:t> = </a:t>
            </a:r>
            <a:r>
              <a:rPr lang="en-US" altLang="zh-TW" dirty="0" err="1" smtClean="0"/>
              <a:t>WiFi.gatewayIP</a:t>
            </a:r>
            <a:r>
              <a:rPr lang="en-US" altLang="zh-TW" dirty="0" smtClean="0"/>
              <a:t>();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("Gateway: ");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Serial.println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Megateway</a:t>
            </a:r>
            <a:r>
              <a:rPr lang="en-US" altLang="zh-TW" dirty="0" smtClean="0"/>
              <a:t>);</a:t>
            </a:r>
          </a:p>
          <a:p>
            <a:r>
              <a:rPr lang="en-US" altLang="zh-TW" dirty="0" smtClean="0"/>
              <a:t>}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void </a:t>
            </a:r>
            <a:r>
              <a:rPr lang="en-US" altLang="zh-TW" dirty="0" err="1" smtClean="0"/>
              <a:t>ShowInternetStatus</a:t>
            </a:r>
            <a:r>
              <a:rPr lang="en-US" altLang="zh-TW" dirty="0" smtClean="0"/>
              <a:t>()</a:t>
            </a:r>
          </a:p>
          <a:p>
            <a:r>
              <a:rPr lang="en-US" altLang="zh-TW" dirty="0" smtClean="0"/>
              <a:t>{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  if (</a:t>
            </a:r>
            <a:r>
              <a:rPr lang="en-US" altLang="zh-TW" dirty="0" err="1" smtClean="0"/>
              <a:t>WiFi.status</a:t>
            </a:r>
            <a:r>
              <a:rPr lang="en-US" altLang="zh-TW" dirty="0" smtClean="0"/>
              <a:t>())</a:t>
            </a:r>
          </a:p>
          <a:p>
            <a:r>
              <a:rPr lang="en-US" altLang="zh-TW" dirty="0" smtClean="0"/>
              <a:t>  {</a:t>
            </a:r>
          </a:p>
          <a:p>
            <a:r>
              <a:rPr lang="en-US" altLang="zh-TW" dirty="0" smtClean="0"/>
              <a:t>    </a:t>
            </a:r>
            <a:r>
              <a:rPr lang="en-US" altLang="zh-TW" dirty="0" err="1" smtClean="0"/>
              <a:t>Meip</a:t>
            </a:r>
            <a:r>
              <a:rPr lang="en-US" altLang="zh-TW" dirty="0" smtClean="0"/>
              <a:t> = </a:t>
            </a:r>
            <a:r>
              <a:rPr lang="en-US" altLang="zh-TW" dirty="0" err="1" smtClean="0"/>
              <a:t>WiFi.localIP</a:t>
            </a:r>
            <a:r>
              <a:rPr lang="en-US" altLang="zh-TW" dirty="0" smtClean="0"/>
              <a:t>();</a:t>
            </a:r>
          </a:p>
          <a:p>
            <a:r>
              <a:rPr lang="en-US" altLang="zh-TW" dirty="0" smtClean="0"/>
              <a:t>  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("Get IP is:");</a:t>
            </a:r>
          </a:p>
          <a:p>
            <a:r>
              <a:rPr lang="en-US" altLang="zh-TW" dirty="0" smtClean="0"/>
              <a:t>  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Meip</a:t>
            </a:r>
            <a:r>
              <a:rPr lang="en-US" altLang="zh-TW" dirty="0" smtClean="0"/>
              <a:t>);</a:t>
            </a:r>
          </a:p>
          <a:p>
            <a:r>
              <a:rPr lang="en-US" altLang="zh-TW" dirty="0" smtClean="0"/>
              <a:t>  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("\n");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  }</a:t>
            </a:r>
          </a:p>
          <a:p>
            <a:r>
              <a:rPr lang="en-US" altLang="zh-TW" dirty="0" smtClean="0"/>
              <a:t>  else</a:t>
            </a:r>
          </a:p>
          <a:p>
            <a:r>
              <a:rPr lang="en-US" altLang="zh-TW" dirty="0" smtClean="0"/>
              <a:t>  {</a:t>
            </a:r>
          </a:p>
          <a:p>
            <a:r>
              <a:rPr lang="en-US" altLang="zh-TW" dirty="0" smtClean="0"/>
              <a:t>  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</a:t>
            </a:r>
            <a:r>
              <a:rPr lang="en-US" altLang="zh-TW" dirty="0" err="1" smtClean="0"/>
              <a:t>DisConnected</a:t>
            </a:r>
            <a:r>
              <a:rPr lang="en-US" altLang="zh-TW" dirty="0" smtClean="0"/>
              <a:t>:");</a:t>
            </a:r>
          </a:p>
          <a:p>
            <a:r>
              <a:rPr lang="en-US" altLang="zh-TW" dirty="0" smtClean="0"/>
              <a:t>  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("\n");</a:t>
            </a:r>
          </a:p>
          <a:p>
            <a:r>
              <a:rPr lang="en-US" altLang="zh-TW" dirty="0" smtClean="0"/>
              <a:t>  }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}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void </a:t>
            </a:r>
            <a:r>
              <a:rPr lang="en-US" altLang="zh-TW" dirty="0" err="1" smtClean="0"/>
              <a:t>initializeWiFi</a:t>
            </a:r>
            <a:r>
              <a:rPr lang="en-US" altLang="zh-TW" dirty="0" smtClean="0"/>
              <a:t>() {</a:t>
            </a:r>
          </a:p>
          <a:p>
            <a:r>
              <a:rPr lang="en-US" altLang="zh-TW" dirty="0" smtClean="0"/>
              <a:t>  while (status != WL_CONNECTED) {</a:t>
            </a:r>
          </a:p>
          <a:p>
            <a:r>
              <a:rPr lang="en-US" altLang="zh-TW" dirty="0" smtClean="0"/>
              <a:t>  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("Attempting to connect to SSID: ");</a:t>
            </a:r>
          </a:p>
          <a:p>
            <a:r>
              <a:rPr lang="en-US" altLang="zh-TW" dirty="0" smtClean="0"/>
              <a:t>    </a:t>
            </a:r>
            <a:r>
              <a:rPr lang="en-US" altLang="zh-TW" dirty="0" err="1" smtClean="0"/>
              <a:t>Serial.println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ssid</a:t>
            </a:r>
            <a:r>
              <a:rPr lang="en-US" altLang="zh-TW" dirty="0" smtClean="0"/>
              <a:t>);</a:t>
            </a:r>
          </a:p>
          <a:p>
            <a:r>
              <a:rPr lang="en-US" altLang="zh-TW" dirty="0" smtClean="0"/>
              <a:t>    // Connect to WPA/WPA2 network. Change this line if using open or WEP network:</a:t>
            </a:r>
          </a:p>
          <a:p>
            <a:r>
              <a:rPr lang="en-US" altLang="zh-TW" dirty="0" smtClean="0"/>
              <a:t>    status = </a:t>
            </a:r>
            <a:r>
              <a:rPr lang="en-US" altLang="zh-TW" dirty="0" err="1" smtClean="0"/>
              <a:t>WiFi.begin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ssid</a:t>
            </a:r>
            <a:r>
              <a:rPr lang="en-US" altLang="zh-TW" dirty="0" smtClean="0"/>
              <a:t>, pass);</a:t>
            </a:r>
          </a:p>
          <a:p>
            <a:r>
              <a:rPr lang="en-US" altLang="zh-TW" dirty="0" smtClean="0"/>
              <a:t>    //   status = </a:t>
            </a:r>
            <a:r>
              <a:rPr lang="en-US" altLang="zh-TW" dirty="0" err="1" smtClean="0"/>
              <a:t>WiFi.begin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ssid</a:t>
            </a:r>
            <a:r>
              <a:rPr lang="en-US" altLang="zh-TW" dirty="0" smtClean="0"/>
              <a:t>);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    // wait 10 seconds for connection:</a:t>
            </a:r>
          </a:p>
          <a:p>
            <a:r>
              <a:rPr lang="en-US" altLang="zh-TW" dirty="0" smtClean="0"/>
              <a:t>    delay(10000);</a:t>
            </a:r>
          </a:p>
          <a:p>
            <a:r>
              <a:rPr lang="en-US" altLang="zh-TW" dirty="0" smtClean="0"/>
              <a:t>  }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("\n Success to connect AP:") 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ssid</a:t>
            </a:r>
            <a:r>
              <a:rPr lang="en-US" altLang="zh-TW" dirty="0" smtClean="0"/>
              <a:t>) 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("\n") ;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}</a:t>
            </a:r>
          </a:p>
          <a:p>
            <a:endParaRPr lang="en-US" altLang="zh-TW" dirty="0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78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79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8371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58372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804763" indent="-309524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238098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733337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228576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723815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3219054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714293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4209532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C40AA901-D1CF-4751-BC83-DA98BDF5A059}" type="slidenum">
              <a:rPr lang="zh-TW" altLang="en-US">
                <a:latin typeface="Calibri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8</a:t>
            </a:fld>
            <a:endParaRPr lang="zh-TW" altLang="en-US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80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81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757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3757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4D53D734-D21B-486E-98EE-71EB3F1575B0}" type="slidenum">
              <a:rPr lang="en-US" altLang="zh-TW" smtClean="0"/>
              <a:pPr eaLnBrk="1" hangingPunct="1">
                <a:spcBef>
                  <a:spcPct val="0"/>
                </a:spcBef>
              </a:pPr>
              <a:t>82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83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05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5805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5805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D122820C-B112-48F1-AD19-2D2CBA7F45D2}" type="slidenum">
              <a:rPr lang="en-US" altLang="zh-TW" smtClean="0"/>
              <a:pPr eaLnBrk="1" hangingPunct="1">
                <a:spcBef>
                  <a:spcPct val="0"/>
                </a:spcBef>
              </a:pPr>
              <a:t>84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757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3757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4D53D734-D21B-486E-98EE-71EB3F1575B0}" type="slidenum">
              <a:rPr lang="en-US" altLang="zh-TW" smtClean="0"/>
              <a:pPr eaLnBrk="1" hangingPunct="1">
                <a:spcBef>
                  <a:spcPct val="0"/>
                </a:spcBef>
              </a:pPr>
              <a:t>85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86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altLang="zh-TW" dirty="0" smtClean="0"/>
              <a:t>#include &lt;</a:t>
            </a:r>
            <a:r>
              <a:rPr lang="en-US" altLang="zh-TW" dirty="0" err="1" smtClean="0"/>
              <a:t>WiFi.h</a:t>
            </a:r>
            <a:r>
              <a:rPr lang="en-US" altLang="zh-TW" dirty="0" smtClean="0"/>
              <a:t>&gt;</a:t>
            </a:r>
          </a:p>
          <a:p>
            <a:r>
              <a:rPr lang="en-US" altLang="zh-TW" dirty="0" smtClean="0"/>
              <a:t>// your network key Index number (needed only for WEP)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//-------------- </a:t>
            </a:r>
            <a:r>
              <a:rPr lang="en-US" altLang="zh-TW" dirty="0" err="1" smtClean="0"/>
              <a:t>dht</a:t>
            </a:r>
            <a:r>
              <a:rPr lang="en-US" altLang="zh-TW" dirty="0" smtClean="0"/>
              <a:t> use</a:t>
            </a:r>
          </a:p>
          <a:p>
            <a:r>
              <a:rPr lang="en-US" altLang="zh-TW" dirty="0" smtClean="0"/>
              <a:t>#include "</a:t>
            </a:r>
            <a:r>
              <a:rPr lang="en-US" altLang="zh-TW" dirty="0" err="1" smtClean="0"/>
              <a:t>DHT.h</a:t>
            </a:r>
            <a:r>
              <a:rPr lang="en-US" altLang="zh-TW" dirty="0" smtClean="0"/>
              <a:t>"</a:t>
            </a:r>
          </a:p>
          <a:p>
            <a:r>
              <a:rPr lang="en-US" altLang="zh-TW" dirty="0" smtClean="0"/>
              <a:t>#define DHTPIN 7     // what digital pin we're connected to</a:t>
            </a:r>
          </a:p>
          <a:p>
            <a:endParaRPr lang="en-US" altLang="zh-TW" dirty="0" smtClean="0"/>
          </a:p>
          <a:p>
            <a:endParaRPr lang="en-US" altLang="zh-TW" dirty="0" smtClean="0"/>
          </a:p>
          <a:p>
            <a:r>
              <a:rPr lang="en-US" altLang="zh-TW" dirty="0" smtClean="0"/>
              <a:t>#define DHTTYPE DHT11   // DHT 11</a:t>
            </a:r>
          </a:p>
          <a:p>
            <a:r>
              <a:rPr lang="en-US" altLang="zh-TW" dirty="0" smtClean="0"/>
              <a:t>//#define DHTTYPE DHT22   // DHT 22  (AM2302), AM2321</a:t>
            </a:r>
          </a:p>
          <a:p>
            <a:r>
              <a:rPr lang="en-US" altLang="zh-TW" dirty="0" smtClean="0"/>
              <a:t>//#define DHTTYPE DHT21   // DHT 21 (AM2301)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DHT </a:t>
            </a:r>
            <a:r>
              <a:rPr lang="en-US" altLang="zh-TW" dirty="0" err="1" smtClean="0"/>
              <a:t>dht</a:t>
            </a:r>
            <a:r>
              <a:rPr lang="en-US" altLang="zh-TW" dirty="0" smtClean="0"/>
              <a:t>(DHTPIN, DHTTYPE);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//----</a:t>
            </a:r>
            <a:r>
              <a:rPr lang="en-US" altLang="zh-TW" dirty="0" err="1" smtClean="0"/>
              <a:t>wifi</a:t>
            </a:r>
            <a:r>
              <a:rPr lang="en-US" altLang="zh-TW" dirty="0" smtClean="0"/>
              <a:t> use</a:t>
            </a:r>
          </a:p>
          <a:p>
            <a:r>
              <a:rPr lang="en-US" altLang="zh-TW" dirty="0" smtClean="0"/>
              <a:t>uint8_t </a:t>
            </a:r>
            <a:r>
              <a:rPr lang="en-US" altLang="zh-TW" dirty="0" err="1" smtClean="0"/>
              <a:t>MacData</a:t>
            </a:r>
            <a:r>
              <a:rPr lang="en-US" altLang="zh-TW" dirty="0" smtClean="0"/>
              <a:t>[6];</a:t>
            </a:r>
          </a:p>
          <a:p>
            <a:r>
              <a:rPr lang="en-US" altLang="zh-TW" dirty="0" smtClean="0"/>
              <a:t>char </a:t>
            </a:r>
            <a:r>
              <a:rPr lang="en-US" altLang="zh-TW" dirty="0" err="1" smtClean="0"/>
              <a:t>ssid</a:t>
            </a:r>
            <a:r>
              <a:rPr lang="en-US" altLang="zh-TW" dirty="0" smtClean="0"/>
              <a:t>[] = "BruceSonyC5";      // your network SSID (name)</a:t>
            </a:r>
          </a:p>
          <a:p>
            <a:r>
              <a:rPr lang="en-US" altLang="zh-TW" dirty="0" smtClean="0"/>
              <a:t>char pass[] = "12345678";     // your network password</a:t>
            </a:r>
          </a:p>
          <a:p>
            <a:r>
              <a:rPr lang="en-US" altLang="zh-TW" dirty="0" err="1" smtClean="0"/>
              <a:t>int</a:t>
            </a:r>
            <a:r>
              <a:rPr lang="en-US" altLang="zh-TW" dirty="0" smtClean="0"/>
              <a:t> </a:t>
            </a:r>
            <a:r>
              <a:rPr lang="en-US" altLang="zh-TW" dirty="0" err="1" smtClean="0"/>
              <a:t>keyIndex</a:t>
            </a:r>
            <a:r>
              <a:rPr lang="en-US" altLang="zh-TW" dirty="0" smtClean="0"/>
              <a:t> = 0;</a:t>
            </a:r>
          </a:p>
          <a:p>
            <a:r>
              <a:rPr lang="en-US" altLang="zh-TW" dirty="0" err="1" smtClean="0"/>
              <a:t>IPAddress</a:t>
            </a:r>
            <a:r>
              <a:rPr lang="en-US" altLang="zh-TW" dirty="0" smtClean="0"/>
              <a:t>  </a:t>
            </a:r>
            <a:r>
              <a:rPr lang="en-US" altLang="zh-TW" dirty="0" err="1" smtClean="0"/>
              <a:t>Meip</a:t>
            </a:r>
            <a:r>
              <a:rPr lang="en-US" altLang="zh-TW" dirty="0" smtClean="0"/>
              <a:t> , </a:t>
            </a:r>
            <a:r>
              <a:rPr lang="en-US" altLang="zh-TW" dirty="0" err="1" smtClean="0"/>
              <a:t>Megateway</a:t>
            </a:r>
            <a:r>
              <a:rPr lang="en-US" altLang="zh-TW" dirty="0" smtClean="0"/>
              <a:t> , </a:t>
            </a:r>
            <a:r>
              <a:rPr lang="en-US" altLang="zh-TW" dirty="0" err="1" smtClean="0"/>
              <a:t>Mesubnet</a:t>
            </a:r>
            <a:r>
              <a:rPr lang="en-US" altLang="zh-TW" dirty="0" smtClean="0"/>
              <a:t> ;</a:t>
            </a:r>
          </a:p>
          <a:p>
            <a:r>
              <a:rPr lang="en-US" altLang="zh-TW" dirty="0" smtClean="0"/>
              <a:t>String </a:t>
            </a:r>
            <a:r>
              <a:rPr lang="en-US" altLang="zh-TW" dirty="0" err="1" smtClean="0"/>
              <a:t>MacAddress</a:t>
            </a:r>
            <a:r>
              <a:rPr lang="en-US" altLang="zh-TW" dirty="0" smtClean="0"/>
              <a:t> ;</a:t>
            </a:r>
          </a:p>
          <a:p>
            <a:r>
              <a:rPr lang="en-US" altLang="zh-TW" dirty="0" err="1" smtClean="0"/>
              <a:t>int</a:t>
            </a:r>
            <a:r>
              <a:rPr lang="en-US" altLang="zh-TW" dirty="0" smtClean="0"/>
              <a:t> status = WL_IDLE_STATUS;</a:t>
            </a:r>
          </a:p>
          <a:p>
            <a:endParaRPr lang="en-US" altLang="zh-TW" dirty="0" smtClean="0"/>
          </a:p>
          <a:p>
            <a:r>
              <a:rPr lang="en-US" altLang="zh-TW" dirty="0" err="1" smtClean="0"/>
              <a:t>WiFiServer</a:t>
            </a:r>
            <a:r>
              <a:rPr lang="en-US" altLang="zh-TW" dirty="0" smtClean="0"/>
              <a:t> server(80);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//-----end of </a:t>
            </a:r>
            <a:r>
              <a:rPr lang="en-US" altLang="zh-TW" dirty="0" err="1" smtClean="0"/>
              <a:t>wifi</a:t>
            </a:r>
            <a:r>
              <a:rPr lang="en-US" altLang="zh-TW" dirty="0" smtClean="0"/>
              <a:t> use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void setup()   /*----( SETUP: RUNS ONCE )----*/</a:t>
            </a:r>
          </a:p>
          <a:p>
            <a:r>
              <a:rPr lang="en-US" altLang="zh-TW" dirty="0" smtClean="0"/>
              <a:t>{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Serial.begin</a:t>
            </a:r>
            <a:r>
              <a:rPr lang="en-US" altLang="zh-TW" dirty="0" smtClean="0"/>
              <a:t>(9600);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Serial.println</a:t>
            </a:r>
            <a:r>
              <a:rPr lang="en-US" altLang="zh-TW" dirty="0" smtClean="0"/>
              <a:t>("</a:t>
            </a:r>
            <a:r>
              <a:rPr lang="en-US" altLang="zh-TW" dirty="0" err="1" smtClean="0"/>
              <a:t>DHTxx</a:t>
            </a:r>
            <a:r>
              <a:rPr lang="en-US" altLang="zh-TW" dirty="0" smtClean="0"/>
              <a:t> test!");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dht.begin</a:t>
            </a:r>
            <a:r>
              <a:rPr lang="en-US" altLang="zh-TW" dirty="0" smtClean="0"/>
              <a:t>();</a:t>
            </a:r>
          </a:p>
          <a:p>
            <a:r>
              <a:rPr lang="en-US" altLang="zh-TW" dirty="0" smtClean="0"/>
              <a:t>  if (</a:t>
            </a:r>
            <a:r>
              <a:rPr lang="en-US" altLang="zh-TW" dirty="0" err="1" smtClean="0"/>
              <a:t>WiFi.status</a:t>
            </a:r>
            <a:r>
              <a:rPr lang="en-US" altLang="zh-TW" dirty="0" smtClean="0"/>
              <a:t>() == WL_NO_SHIELD) {</a:t>
            </a:r>
          </a:p>
          <a:p>
            <a:r>
              <a:rPr lang="en-US" altLang="zh-TW" dirty="0" smtClean="0"/>
              <a:t>    </a:t>
            </a:r>
            <a:r>
              <a:rPr lang="en-US" altLang="zh-TW" dirty="0" err="1" smtClean="0"/>
              <a:t>Serial.println</a:t>
            </a:r>
            <a:r>
              <a:rPr lang="en-US" altLang="zh-TW" dirty="0" smtClean="0"/>
              <a:t>("</a:t>
            </a:r>
            <a:r>
              <a:rPr lang="en-US" altLang="zh-TW" dirty="0" err="1" smtClean="0"/>
              <a:t>WiFi</a:t>
            </a:r>
            <a:r>
              <a:rPr lang="en-US" altLang="zh-TW" dirty="0" smtClean="0"/>
              <a:t> shield not present");</a:t>
            </a:r>
          </a:p>
          <a:p>
            <a:r>
              <a:rPr lang="en-US" altLang="zh-TW" dirty="0" smtClean="0"/>
              <a:t>    // don't continue:</a:t>
            </a:r>
          </a:p>
          <a:p>
            <a:r>
              <a:rPr lang="en-US" altLang="zh-TW" dirty="0" smtClean="0"/>
              <a:t>    while (true);</a:t>
            </a:r>
          </a:p>
          <a:p>
            <a:r>
              <a:rPr lang="en-US" altLang="zh-TW" dirty="0" smtClean="0"/>
              <a:t>  }</a:t>
            </a:r>
          </a:p>
          <a:p>
            <a:r>
              <a:rPr lang="en-US" altLang="zh-TW" dirty="0" smtClean="0"/>
              <a:t>  String </a:t>
            </a:r>
            <a:r>
              <a:rPr lang="en-US" altLang="zh-TW" dirty="0" err="1" smtClean="0"/>
              <a:t>fv</a:t>
            </a:r>
            <a:r>
              <a:rPr lang="en-US" altLang="zh-TW" dirty="0" smtClean="0"/>
              <a:t> = </a:t>
            </a:r>
            <a:r>
              <a:rPr lang="en-US" altLang="zh-TW" dirty="0" err="1" smtClean="0"/>
              <a:t>WiFi.firmwareVersion</a:t>
            </a:r>
            <a:r>
              <a:rPr lang="en-US" altLang="zh-TW" dirty="0" smtClean="0"/>
              <a:t>();</a:t>
            </a:r>
          </a:p>
          <a:p>
            <a:r>
              <a:rPr lang="en-US" altLang="zh-TW" dirty="0" smtClean="0"/>
              <a:t>  if (</a:t>
            </a:r>
            <a:r>
              <a:rPr lang="en-US" altLang="zh-TW" dirty="0" err="1" smtClean="0"/>
              <a:t>fv</a:t>
            </a:r>
            <a:r>
              <a:rPr lang="en-US" altLang="zh-TW" dirty="0" smtClean="0"/>
              <a:t> != "1.1.0") {</a:t>
            </a:r>
          </a:p>
          <a:p>
            <a:r>
              <a:rPr lang="en-US" altLang="zh-TW" dirty="0" smtClean="0"/>
              <a:t>    </a:t>
            </a:r>
            <a:r>
              <a:rPr lang="en-US" altLang="zh-TW" dirty="0" err="1" smtClean="0"/>
              <a:t>Serial.println</a:t>
            </a:r>
            <a:r>
              <a:rPr lang="en-US" altLang="zh-TW" dirty="0" smtClean="0"/>
              <a:t>("Please upgrade the firmware");</a:t>
            </a:r>
          </a:p>
          <a:p>
            <a:r>
              <a:rPr lang="en-US" altLang="zh-TW" dirty="0" smtClean="0"/>
              <a:t>  }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MacAddress</a:t>
            </a:r>
            <a:r>
              <a:rPr lang="en-US" altLang="zh-TW" dirty="0" smtClean="0"/>
              <a:t> = </a:t>
            </a:r>
            <a:r>
              <a:rPr lang="en-US" altLang="zh-TW" dirty="0" err="1" smtClean="0"/>
              <a:t>GetWifiMac</a:t>
            </a:r>
            <a:r>
              <a:rPr lang="en-US" altLang="zh-TW" dirty="0" smtClean="0"/>
              <a:t>() ; // get </a:t>
            </a:r>
            <a:r>
              <a:rPr lang="en-US" altLang="zh-TW" dirty="0" err="1" smtClean="0"/>
              <a:t>MacAddress</a:t>
            </a:r>
            <a:endParaRPr lang="en-US" altLang="zh-TW" dirty="0" smtClean="0"/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ShowMac</a:t>
            </a:r>
            <a:r>
              <a:rPr lang="en-US" altLang="zh-TW" dirty="0" smtClean="0"/>
              <a:t>() ;       //Show Mac Address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  // attempt to connect to </a:t>
            </a:r>
            <a:r>
              <a:rPr lang="en-US" altLang="zh-TW" dirty="0" err="1" smtClean="0"/>
              <a:t>Wifi</a:t>
            </a:r>
            <a:r>
              <a:rPr lang="en-US" altLang="zh-TW" dirty="0" smtClean="0"/>
              <a:t> network: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initializeWiFi</a:t>
            </a:r>
            <a:r>
              <a:rPr lang="en-US" altLang="zh-TW" dirty="0" smtClean="0"/>
              <a:t>();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server.begin</a:t>
            </a:r>
            <a:r>
              <a:rPr lang="en-US" altLang="zh-TW" dirty="0" smtClean="0"/>
              <a:t>();</a:t>
            </a:r>
          </a:p>
          <a:p>
            <a:r>
              <a:rPr lang="en-US" altLang="zh-TW" dirty="0" smtClean="0"/>
              <a:t>  // you're connected now, so print out the status: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ShowInternetStatus</a:t>
            </a:r>
            <a:r>
              <a:rPr lang="en-US" altLang="zh-TW" dirty="0" smtClean="0"/>
              <a:t>();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}// END Setup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static </a:t>
            </a:r>
            <a:r>
              <a:rPr lang="en-US" altLang="zh-TW" dirty="0" err="1" smtClean="0"/>
              <a:t>int</a:t>
            </a:r>
            <a:r>
              <a:rPr lang="en-US" altLang="zh-TW" dirty="0" smtClean="0"/>
              <a:t> count = 0;</a:t>
            </a:r>
          </a:p>
          <a:p>
            <a:r>
              <a:rPr lang="en-US" altLang="zh-TW" dirty="0" smtClean="0"/>
              <a:t>void loop()</a:t>
            </a:r>
          </a:p>
          <a:p>
            <a:r>
              <a:rPr lang="en-US" altLang="zh-TW" dirty="0" smtClean="0"/>
              <a:t>{</a:t>
            </a:r>
          </a:p>
          <a:p>
            <a:r>
              <a:rPr lang="en-US" altLang="zh-TW" dirty="0" smtClean="0"/>
              <a:t>  // Reading temperature or humidity takes about 250 milliseconds!</a:t>
            </a:r>
          </a:p>
          <a:p>
            <a:r>
              <a:rPr lang="en-US" altLang="zh-TW" dirty="0" smtClean="0"/>
              <a:t>  // Sensor readings may also be up to 2 seconds 'old' (its a very slow sensor)</a:t>
            </a:r>
          </a:p>
          <a:p>
            <a:r>
              <a:rPr lang="en-US" altLang="zh-TW" dirty="0" smtClean="0"/>
              <a:t>  float h = </a:t>
            </a:r>
            <a:r>
              <a:rPr lang="en-US" altLang="zh-TW" dirty="0" err="1" smtClean="0"/>
              <a:t>dht.readHumidity</a:t>
            </a:r>
            <a:r>
              <a:rPr lang="en-US" altLang="zh-TW" dirty="0" smtClean="0"/>
              <a:t>();</a:t>
            </a:r>
          </a:p>
          <a:p>
            <a:r>
              <a:rPr lang="en-US" altLang="zh-TW" dirty="0" smtClean="0"/>
              <a:t>  // Read temperature as Celsius (the default)</a:t>
            </a:r>
          </a:p>
          <a:p>
            <a:r>
              <a:rPr lang="en-US" altLang="zh-TW" dirty="0" smtClean="0"/>
              <a:t>  float t = </a:t>
            </a:r>
            <a:r>
              <a:rPr lang="en-US" altLang="zh-TW" dirty="0" err="1" smtClean="0"/>
              <a:t>dht.readTemperature</a:t>
            </a:r>
            <a:r>
              <a:rPr lang="en-US" altLang="zh-TW" dirty="0" smtClean="0"/>
              <a:t>();</a:t>
            </a:r>
          </a:p>
          <a:p>
            <a:r>
              <a:rPr lang="en-US" altLang="zh-TW" dirty="0" smtClean="0"/>
              <a:t>  // Read temperature as Fahrenheit (</a:t>
            </a:r>
            <a:r>
              <a:rPr lang="en-US" altLang="zh-TW" dirty="0" err="1" smtClean="0"/>
              <a:t>isFahrenheit</a:t>
            </a:r>
            <a:r>
              <a:rPr lang="en-US" altLang="zh-TW" dirty="0" smtClean="0"/>
              <a:t> = true)</a:t>
            </a:r>
          </a:p>
          <a:p>
            <a:r>
              <a:rPr lang="en-US" altLang="zh-TW" dirty="0" smtClean="0"/>
              <a:t>  float f = </a:t>
            </a:r>
            <a:r>
              <a:rPr lang="en-US" altLang="zh-TW" dirty="0" err="1" smtClean="0"/>
              <a:t>dht.readTemperature</a:t>
            </a:r>
            <a:r>
              <a:rPr lang="en-US" altLang="zh-TW" dirty="0" smtClean="0"/>
              <a:t>(true);</a:t>
            </a:r>
          </a:p>
          <a:p>
            <a:endParaRPr lang="en-US" altLang="zh-TW" dirty="0" smtClean="0"/>
          </a:p>
          <a:p>
            <a:endParaRPr lang="en-US" altLang="zh-TW" dirty="0" smtClean="0"/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("Humidity: ");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(h);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 % and ");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("Temperature: ");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(t);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 *C ");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(f);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 *F\t\n");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  // </a:t>
            </a:r>
            <a:r>
              <a:rPr lang="en-US" altLang="zh-TW" dirty="0" err="1" smtClean="0"/>
              <a:t>wifi</a:t>
            </a:r>
            <a:r>
              <a:rPr lang="en-US" altLang="zh-TW" dirty="0" smtClean="0"/>
              <a:t> code here</a:t>
            </a:r>
          </a:p>
          <a:p>
            <a:r>
              <a:rPr lang="en-US" altLang="zh-TW" dirty="0" smtClean="0"/>
              <a:t>  // listen for incoming clients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WiFiClient</a:t>
            </a:r>
            <a:r>
              <a:rPr lang="en-US" altLang="zh-TW" dirty="0" smtClean="0"/>
              <a:t> client = </a:t>
            </a:r>
            <a:r>
              <a:rPr lang="en-US" altLang="zh-TW" dirty="0" err="1" smtClean="0"/>
              <a:t>server.available</a:t>
            </a:r>
            <a:r>
              <a:rPr lang="en-US" altLang="zh-TW" dirty="0" smtClean="0"/>
              <a:t>();</a:t>
            </a:r>
          </a:p>
          <a:p>
            <a:r>
              <a:rPr lang="en-US" altLang="zh-TW" dirty="0" smtClean="0"/>
              <a:t>  if (client)</a:t>
            </a:r>
          </a:p>
          <a:p>
            <a:r>
              <a:rPr lang="en-US" altLang="zh-TW" dirty="0" smtClean="0"/>
              <a:t>  {</a:t>
            </a:r>
          </a:p>
          <a:p>
            <a:r>
              <a:rPr lang="en-US" altLang="zh-TW" dirty="0" smtClean="0"/>
              <a:t>    </a:t>
            </a:r>
            <a:r>
              <a:rPr lang="en-US" altLang="zh-TW" dirty="0" err="1" smtClean="0"/>
              <a:t>Serial.println</a:t>
            </a:r>
            <a:r>
              <a:rPr lang="en-US" altLang="zh-TW" dirty="0" smtClean="0"/>
              <a:t>("Now Someone Access </a:t>
            </a:r>
            <a:r>
              <a:rPr lang="en-US" altLang="zh-TW" dirty="0" err="1" smtClean="0"/>
              <a:t>WebServer</a:t>
            </a:r>
            <a:r>
              <a:rPr lang="en-US" altLang="zh-TW" dirty="0" smtClean="0"/>
              <a:t>");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    </a:t>
            </a:r>
            <a:r>
              <a:rPr lang="en-US" altLang="zh-TW" dirty="0" err="1" smtClean="0"/>
              <a:t>Serial.println</a:t>
            </a:r>
            <a:r>
              <a:rPr lang="en-US" altLang="zh-TW" dirty="0" smtClean="0"/>
              <a:t>("new client");</a:t>
            </a:r>
          </a:p>
          <a:p>
            <a:r>
              <a:rPr lang="en-US" altLang="zh-TW" dirty="0" smtClean="0"/>
              <a:t>    // an http request ends with a blank line</a:t>
            </a:r>
          </a:p>
          <a:p>
            <a:r>
              <a:rPr lang="en-US" altLang="zh-TW" dirty="0" smtClean="0"/>
              <a:t>    </a:t>
            </a:r>
            <a:r>
              <a:rPr lang="en-US" altLang="zh-TW" dirty="0" err="1" smtClean="0"/>
              <a:t>boolean</a:t>
            </a:r>
            <a:r>
              <a:rPr lang="en-US" altLang="zh-TW" dirty="0" smtClean="0"/>
              <a:t> </a:t>
            </a:r>
            <a:r>
              <a:rPr lang="en-US" altLang="zh-TW" dirty="0" err="1" smtClean="0"/>
              <a:t>currentLineIsBlank</a:t>
            </a:r>
            <a:r>
              <a:rPr lang="en-US" altLang="zh-TW" dirty="0" smtClean="0"/>
              <a:t> = true;</a:t>
            </a:r>
          </a:p>
          <a:p>
            <a:r>
              <a:rPr lang="en-US" altLang="zh-TW" dirty="0" smtClean="0"/>
              <a:t>    while (</a:t>
            </a:r>
            <a:r>
              <a:rPr lang="en-US" altLang="zh-TW" dirty="0" err="1" smtClean="0"/>
              <a:t>client.connected</a:t>
            </a:r>
            <a:r>
              <a:rPr lang="en-US" altLang="zh-TW" dirty="0" smtClean="0"/>
              <a:t>())</a:t>
            </a:r>
          </a:p>
          <a:p>
            <a:r>
              <a:rPr lang="en-US" altLang="zh-TW" dirty="0" smtClean="0"/>
              <a:t>    {</a:t>
            </a:r>
          </a:p>
          <a:p>
            <a:r>
              <a:rPr lang="en-US" altLang="zh-TW" dirty="0" smtClean="0"/>
              <a:t>      if (</a:t>
            </a:r>
            <a:r>
              <a:rPr lang="en-US" altLang="zh-TW" dirty="0" err="1" smtClean="0"/>
              <a:t>client.available</a:t>
            </a:r>
            <a:r>
              <a:rPr lang="en-US" altLang="zh-TW" dirty="0" smtClean="0"/>
              <a:t>())</a:t>
            </a:r>
          </a:p>
          <a:p>
            <a:r>
              <a:rPr lang="en-US" altLang="zh-TW" dirty="0" smtClean="0"/>
              <a:t>      {</a:t>
            </a:r>
          </a:p>
          <a:p>
            <a:r>
              <a:rPr lang="en-US" altLang="zh-TW" dirty="0" smtClean="0"/>
              <a:t>        char c = </a:t>
            </a:r>
            <a:r>
              <a:rPr lang="en-US" altLang="zh-TW" dirty="0" err="1" smtClean="0"/>
              <a:t>client.read</a:t>
            </a:r>
            <a:r>
              <a:rPr lang="en-US" altLang="zh-TW" dirty="0" smtClean="0"/>
              <a:t>();</a:t>
            </a:r>
          </a:p>
          <a:p>
            <a:r>
              <a:rPr lang="en-US" altLang="zh-TW" dirty="0" smtClean="0"/>
              <a:t>        </a:t>
            </a:r>
            <a:r>
              <a:rPr lang="en-US" altLang="zh-TW" dirty="0" err="1" smtClean="0"/>
              <a:t>Serial.write</a:t>
            </a:r>
            <a:r>
              <a:rPr lang="en-US" altLang="zh-TW" dirty="0" smtClean="0"/>
              <a:t>(c);</a:t>
            </a:r>
          </a:p>
          <a:p>
            <a:r>
              <a:rPr lang="en-US" altLang="zh-TW" dirty="0" smtClean="0"/>
              <a:t>        // if you've gotten to the end of the line (received a newline</a:t>
            </a:r>
          </a:p>
          <a:p>
            <a:r>
              <a:rPr lang="en-US" altLang="zh-TW" dirty="0" smtClean="0"/>
              <a:t>        // character) and the line is blank, the http request has ended,</a:t>
            </a:r>
          </a:p>
          <a:p>
            <a:r>
              <a:rPr lang="en-US" altLang="zh-TW" dirty="0" smtClean="0"/>
              <a:t>        // so you can send a reply</a:t>
            </a:r>
          </a:p>
          <a:p>
            <a:r>
              <a:rPr lang="en-US" altLang="zh-TW" dirty="0" smtClean="0"/>
              <a:t>        if (c == '\n' &amp;&amp; </a:t>
            </a:r>
            <a:r>
              <a:rPr lang="en-US" altLang="zh-TW" dirty="0" err="1" smtClean="0"/>
              <a:t>currentLineIsBlank</a:t>
            </a:r>
            <a:r>
              <a:rPr lang="en-US" altLang="zh-TW" dirty="0" smtClean="0"/>
              <a:t>)</a:t>
            </a:r>
          </a:p>
          <a:p>
            <a:r>
              <a:rPr lang="en-US" altLang="zh-TW" dirty="0" smtClean="0"/>
              <a:t>        {</a:t>
            </a:r>
          </a:p>
          <a:p>
            <a:r>
              <a:rPr lang="en-US" altLang="zh-TW" dirty="0" smtClean="0"/>
              <a:t>          // send a standard http response header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("HTTP/1.1 200 OK");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("Content-Type: text/html");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("Connection: close");  // the connection will be closed after completion of the response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("Refresh: 5");  // refresh the page automatically every 5 sec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();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("&lt;!DOCTYPE HTML&gt;");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("&lt;html&gt;");</a:t>
            </a:r>
          </a:p>
          <a:p>
            <a:r>
              <a:rPr lang="en-US" altLang="zh-TW" dirty="0" smtClean="0"/>
              <a:t>          // output the value of each analog input pin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("&lt;head&gt;");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("&lt;script type='text/</a:t>
            </a:r>
            <a:r>
              <a:rPr lang="en-US" altLang="zh-TW" dirty="0" err="1" smtClean="0"/>
              <a:t>javascript</a:t>
            </a:r>
            <a:r>
              <a:rPr lang="en-US" altLang="zh-TW" dirty="0" smtClean="0"/>
              <a:t>' </a:t>
            </a:r>
            <a:r>
              <a:rPr lang="en-US" altLang="zh-TW" dirty="0" err="1" smtClean="0"/>
              <a:t>src</a:t>
            </a:r>
            <a:r>
              <a:rPr lang="en-US" altLang="zh-TW" dirty="0" smtClean="0"/>
              <a:t>='https://www.gstatic.com/charts/loader.js'&gt;&lt;/script&gt;");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("&lt;script type='text/</a:t>
            </a:r>
            <a:r>
              <a:rPr lang="en-US" altLang="zh-TW" dirty="0" err="1" smtClean="0"/>
              <a:t>javascript</a:t>
            </a:r>
            <a:r>
              <a:rPr lang="en-US" altLang="zh-TW" dirty="0" smtClean="0"/>
              <a:t>'&gt;");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</a:t>
            </a:r>
            <a:r>
              <a:rPr lang="en-US" altLang="zh-TW" dirty="0" err="1" smtClean="0"/>
              <a:t>google.charts.load</a:t>
            </a:r>
            <a:r>
              <a:rPr lang="en-US" altLang="zh-TW" dirty="0" smtClean="0"/>
              <a:t>('current', {'packages':['gauge']});");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</a:t>
            </a:r>
            <a:r>
              <a:rPr lang="en-US" altLang="zh-TW" dirty="0" err="1" smtClean="0"/>
              <a:t>google.charts.setOnLoadCallback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drawChart</a:t>
            </a:r>
            <a:r>
              <a:rPr lang="en-US" altLang="zh-TW" dirty="0" smtClean="0"/>
              <a:t>);");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  function </a:t>
            </a:r>
            <a:r>
              <a:rPr lang="en-US" altLang="zh-TW" dirty="0" err="1" smtClean="0"/>
              <a:t>drawChart</a:t>
            </a:r>
            <a:r>
              <a:rPr lang="en-US" altLang="zh-TW" dirty="0" smtClean="0"/>
              <a:t>() {");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</a:t>
            </a:r>
            <a:r>
              <a:rPr lang="en-US" altLang="zh-TW" dirty="0" err="1" smtClean="0"/>
              <a:t>var</a:t>
            </a:r>
            <a:r>
              <a:rPr lang="en-US" altLang="zh-TW" dirty="0" smtClean="0"/>
              <a:t> data = </a:t>
            </a:r>
            <a:r>
              <a:rPr lang="en-US" altLang="zh-TW" dirty="0" err="1" smtClean="0"/>
              <a:t>google.visualization.arrayToDataTable</a:t>
            </a:r>
            <a:r>
              <a:rPr lang="en-US" altLang="zh-TW" dirty="0" smtClean="0"/>
              <a:t>([['Label', 'Value'],['hum',");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(h);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("],");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("['Temp',");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(t);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("],]);");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 </a:t>
            </a:r>
            <a:r>
              <a:rPr lang="en-US" altLang="zh-TW" dirty="0" err="1" smtClean="0"/>
              <a:t>var</a:t>
            </a:r>
            <a:r>
              <a:rPr lang="en-US" altLang="zh-TW" dirty="0" smtClean="0"/>
              <a:t> options = {width: 300, height: 300,redFrom: 70, </a:t>
            </a:r>
            <a:r>
              <a:rPr lang="en-US" altLang="zh-TW" dirty="0" err="1" smtClean="0"/>
              <a:t>redTo</a:t>
            </a:r>
            <a:r>
              <a:rPr lang="en-US" altLang="zh-TW" dirty="0" smtClean="0"/>
              <a:t>: 100,yellowFrom:50, </a:t>
            </a:r>
            <a:r>
              <a:rPr lang="en-US" altLang="zh-TW" dirty="0" err="1" smtClean="0"/>
              <a:t>yellowTo</a:t>
            </a:r>
            <a:r>
              <a:rPr lang="en-US" altLang="zh-TW" dirty="0" smtClean="0"/>
              <a:t>: 70,minorTicks: 5};");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</a:t>
            </a:r>
            <a:r>
              <a:rPr lang="en-US" altLang="zh-TW" dirty="0" err="1" smtClean="0"/>
              <a:t>var</a:t>
            </a:r>
            <a:r>
              <a:rPr lang="en-US" altLang="zh-TW" dirty="0" smtClean="0"/>
              <a:t> chart = new </a:t>
            </a:r>
            <a:r>
              <a:rPr lang="en-US" altLang="zh-TW" dirty="0" err="1" smtClean="0"/>
              <a:t>google.visualization.Gauge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document.getElementById</a:t>
            </a:r>
            <a:r>
              <a:rPr lang="en-US" altLang="zh-TW" dirty="0" smtClean="0"/>
              <a:t>('</a:t>
            </a:r>
            <a:r>
              <a:rPr lang="en-US" altLang="zh-TW" dirty="0" err="1" smtClean="0"/>
              <a:t>chart_div</a:t>
            </a:r>
            <a:r>
              <a:rPr lang="en-US" altLang="zh-TW" dirty="0" smtClean="0"/>
              <a:t>'));");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</a:t>
            </a:r>
            <a:r>
              <a:rPr lang="en-US" altLang="zh-TW" dirty="0" err="1" smtClean="0"/>
              <a:t>chart.draw</a:t>
            </a:r>
            <a:r>
              <a:rPr lang="en-US" altLang="zh-TW" dirty="0" smtClean="0"/>
              <a:t>(data, options);");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("}");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("&lt;/script&gt;");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("&lt;/head&gt;");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("&lt;meta charset='utf-8'&gt;");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("&lt;body&gt;");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("&lt;div id='</a:t>
            </a:r>
            <a:r>
              <a:rPr lang="en-US" altLang="zh-TW" dirty="0" err="1" smtClean="0"/>
              <a:t>chart_div</a:t>
            </a:r>
            <a:r>
              <a:rPr lang="en-US" altLang="zh-TW" dirty="0" smtClean="0"/>
              <a:t>' style='width: 300px; height: 300px;'&gt;&lt;/div&gt;");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("&lt;/body&gt;");</a:t>
            </a:r>
          </a:p>
          <a:p>
            <a:r>
              <a:rPr lang="en-US" altLang="zh-TW" dirty="0" smtClean="0"/>
              <a:t>          /*</a:t>
            </a:r>
          </a:p>
          <a:p>
            <a:r>
              <a:rPr lang="en-US" altLang="zh-TW" dirty="0" smtClean="0"/>
              <a:t>            </a:t>
            </a:r>
            <a:r>
              <a:rPr lang="en-US" altLang="zh-TW" dirty="0" err="1" smtClean="0"/>
              <a:t>client.print</a:t>
            </a:r>
            <a:r>
              <a:rPr lang="en-US" altLang="zh-TW" dirty="0" smtClean="0"/>
              <a:t>("Humidity: ");</a:t>
            </a:r>
          </a:p>
          <a:p>
            <a:r>
              <a:rPr lang="en-US" altLang="zh-TW" dirty="0" smtClean="0"/>
              <a:t>            </a:t>
            </a:r>
            <a:r>
              <a:rPr lang="en-US" altLang="zh-TW" dirty="0" err="1" smtClean="0"/>
              <a:t>client.print</a:t>
            </a:r>
            <a:r>
              <a:rPr lang="en-US" altLang="zh-TW" dirty="0" smtClean="0"/>
              <a:t>(h);</a:t>
            </a:r>
          </a:p>
          <a:p>
            <a:r>
              <a:rPr lang="en-US" altLang="zh-TW" dirty="0" smtClean="0"/>
              <a:t>            </a:t>
            </a:r>
            <a:r>
              <a:rPr lang="en-US" altLang="zh-TW" dirty="0" err="1" smtClean="0"/>
              <a:t>client.print</a:t>
            </a:r>
            <a:r>
              <a:rPr lang="en-US" altLang="zh-TW" dirty="0" smtClean="0"/>
              <a:t>(" % and ");</a:t>
            </a:r>
          </a:p>
          <a:p>
            <a:r>
              <a:rPr lang="en-US" altLang="zh-TW" dirty="0" smtClean="0"/>
              <a:t>            </a:t>
            </a:r>
            <a:r>
              <a:rPr lang="en-US" altLang="zh-TW" dirty="0" err="1" smtClean="0"/>
              <a:t>client.print</a:t>
            </a:r>
            <a:r>
              <a:rPr lang="en-US" altLang="zh-TW" dirty="0" smtClean="0"/>
              <a:t>("Temperature: ");</a:t>
            </a:r>
          </a:p>
          <a:p>
            <a:r>
              <a:rPr lang="en-US" altLang="zh-TW" dirty="0" smtClean="0"/>
              <a:t>            </a:t>
            </a:r>
            <a:r>
              <a:rPr lang="en-US" altLang="zh-TW" dirty="0" err="1" smtClean="0"/>
              <a:t>client.print</a:t>
            </a:r>
            <a:r>
              <a:rPr lang="en-US" altLang="zh-TW" dirty="0" smtClean="0"/>
              <a:t>(t);</a:t>
            </a:r>
          </a:p>
          <a:p>
            <a:r>
              <a:rPr lang="en-US" altLang="zh-TW" dirty="0" smtClean="0"/>
              <a:t>            </a:t>
            </a:r>
            <a:r>
              <a:rPr lang="en-US" altLang="zh-TW" dirty="0" err="1" smtClean="0"/>
              <a:t>client.print</a:t>
            </a:r>
            <a:r>
              <a:rPr lang="en-US" altLang="zh-TW" dirty="0" smtClean="0"/>
              <a:t>("*C   and  ");</a:t>
            </a:r>
          </a:p>
          <a:p>
            <a:r>
              <a:rPr lang="en-US" altLang="zh-TW" dirty="0" smtClean="0"/>
              <a:t>            </a:t>
            </a:r>
            <a:r>
              <a:rPr lang="en-US" altLang="zh-TW" dirty="0" err="1" smtClean="0"/>
              <a:t>client.print</a:t>
            </a:r>
            <a:r>
              <a:rPr lang="en-US" altLang="zh-TW" dirty="0" smtClean="0"/>
              <a:t>(f);</a:t>
            </a:r>
          </a:p>
          <a:p>
            <a:r>
              <a:rPr lang="en-US" altLang="zh-TW" dirty="0" smtClean="0"/>
              <a:t>            </a:t>
            </a:r>
            <a:r>
              <a:rPr lang="en-US" altLang="zh-TW" dirty="0" err="1" smtClean="0"/>
              <a:t>client.print</a:t>
            </a:r>
            <a:r>
              <a:rPr lang="en-US" altLang="zh-TW" dirty="0" smtClean="0"/>
              <a:t>("*F  (end) ");</a:t>
            </a:r>
          </a:p>
          <a:p>
            <a:r>
              <a:rPr lang="en-US" altLang="zh-TW" dirty="0" smtClean="0"/>
              <a:t>  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("&lt;</a:t>
            </a:r>
            <a:r>
              <a:rPr lang="en-US" altLang="zh-TW" dirty="0" err="1" smtClean="0"/>
              <a:t>br</a:t>
            </a:r>
            <a:r>
              <a:rPr lang="en-US" altLang="zh-TW" dirty="0" smtClean="0"/>
              <a:t> /&gt;");</a:t>
            </a:r>
          </a:p>
          <a:p>
            <a:r>
              <a:rPr lang="en-US" altLang="zh-TW" dirty="0" smtClean="0"/>
              <a:t>          */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("&lt;/html&gt;");</a:t>
            </a:r>
          </a:p>
          <a:p>
            <a:r>
              <a:rPr lang="en-US" altLang="zh-TW" dirty="0" smtClean="0"/>
              <a:t>          break;</a:t>
            </a:r>
          </a:p>
          <a:p>
            <a:r>
              <a:rPr lang="en-US" altLang="zh-TW" dirty="0" smtClean="0"/>
              <a:t>        }</a:t>
            </a:r>
          </a:p>
          <a:p>
            <a:r>
              <a:rPr lang="en-US" altLang="zh-TW" dirty="0" smtClean="0"/>
              <a:t>        if (c == '\n')</a:t>
            </a:r>
          </a:p>
          <a:p>
            <a:r>
              <a:rPr lang="en-US" altLang="zh-TW" dirty="0" smtClean="0"/>
              <a:t>        {</a:t>
            </a:r>
          </a:p>
          <a:p>
            <a:r>
              <a:rPr lang="en-US" altLang="zh-TW" dirty="0" smtClean="0"/>
              <a:t>          // you're starting a new line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currentLineIsBlank</a:t>
            </a:r>
            <a:r>
              <a:rPr lang="en-US" altLang="zh-TW" dirty="0" smtClean="0"/>
              <a:t> = true;</a:t>
            </a:r>
          </a:p>
          <a:p>
            <a:r>
              <a:rPr lang="en-US" altLang="zh-TW" dirty="0" smtClean="0"/>
              <a:t>        } else if (c != '\r')</a:t>
            </a:r>
          </a:p>
          <a:p>
            <a:r>
              <a:rPr lang="en-US" altLang="zh-TW" dirty="0" smtClean="0"/>
              <a:t>        {</a:t>
            </a:r>
          </a:p>
          <a:p>
            <a:r>
              <a:rPr lang="en-US" altLang="zh-TW" dirty="0" smtClean="0"/>
              <a:t>          // you've gotten a character on the current line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currentLineIsBlank</a:t>
            </a:r>
            <a:r>
              <a:rPr lang="en-US" altLang="zh-TW" dirty="0" smtClean="0"/>
              <a:t> = false;</a:t>
            </a:r>
          </a:p>
          <a:p>
            <a:r>
              <a:rPr lang="en-US" altLang="zh-TW" dirty="0" smtClean="0"/>
              <a:t>        }</a:t>
            </a:r>
          </a:p>
          <a:p>
            <a:r>
              <a:rPr lang="en-US" altLang="zh-TW" dirty="0" smtClean="0"/>
              <a:t>      }</a:t>
            </a:r>
          </a:p>
          <a:p>
            <a:r>
              <a:rPr lang="en-US" altLang="zh-TW" dirty="0" smtClean="0"/>
              <a:t>    }</a:t>
            </a:r>
          </a:p>
          <a:p>
            <a:r>
              <a:rPr lang="en-US" altLang="zh-TW" dirty="0" smtClean="0"/>
              <a:t>    // give the web browser time to receive the data</a:t>
            </a:r>
          </a:p>
          <a:p>
            <a:r>
              <a:rPr lang="en-US" altLang="zh-TW" dirty="0" smtClean="0"/>
              <a:t>    delay(1);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    // close the connection:</a:t>
            </a:r>
          </a:p>
          <a:p>
            <a:r>
              <a:rPr lang="en-US" altLang="zh-TW" dirty="0" smtClean="0"/>
              <a:t>    </a:t>
            </a:r>
            <a:r>
              <a:rPr lang="en-US" altLang="zh-TW" dirty="0" err="1" smtClean="0"/>
              <a:t>client.stop</a:t>
            </a:r>
            <a:r>
              <a:rPr lang="en-US" altLang="zh-TW" dirty="0" smtClean="0"/>
              <a:t>();</a:t>
            </a:r>
          </a:p>
          <a:p>
            <a:r>
              <a:rPr lang="en-US" altLang="zh-TW" dirty="0" smtClean="0"/>
              <a:t>    </a:t>
            </a:r>
            <a:r>
              <a:rPr lang="en-US" altLang="zh-TW" dirty="0" err="1" smtClean="0"/>
              <a:t>Serial.println</a:t>
            </a:r>
            <a:r>
              <a:rPr lang="en-US" altLang="zh-TW" dirty="0" smtClean="0"/>
              <a:t>("client </a:t>
            </a:r>
            <a:r>
              <a:rPr lang="en-US" altLang="zh-TW" dirty="0" err="1" smtClean="0"/>
              <a:t>disonnected</a:t>
            </a:r>
            <a:r>
              <a:rPr lang="en-US" altLang="zh-TW" dirty="0" smtClean="0"/>
              <a:t>");</a:t>
            </a:r>
          </a:p>
          <a:p>
            <a:r>
              <a:rPr lang="en-US" altLang="zh-TW" dirty="0" smtClean="0"/>
              <a:t>  }</a:t>
            </a:r>
          </a:p>
          <a:p>
            <a:endParaRPr lang="en-US" altLang="zh-TW" dirty="0" smtClean="0"/>
          </a:p>
          <a:p>
            <a:endParaRPr lang="en-US" altLang="zh-TW" dirty="0" smtClean="0"/>
          </a:p>
          <a:p>
            <a:r>
              <a:rPr lang="en-US" altLang="zh-TW" dirty="0" smtClean="0"/>
              <a:t>    delay(800) ;</a:t>
            </a:r>
          </a:p>
          <a:p>
            <a:r>
              <a:rPr lang="en-US" altLang="zh-TW" dirty="0" smtClean="0"/>
              <a:t>} // END Loop</a:t>
            </a:r>
          </a:p>
          <a:p>
            <a:endParaRPr lang="en-US" altLang="zh-TW" dirty="0" smtClean="0"/>
          </a:p>
          <a:p>
            <a:endParaRPr lang="en-US" altLang="zh-TW" dirty="0" smtClean="0"/>
          </a:p>
          <a:p>
            <a:r>
              <a:rPr lang="en-US" altLang="zh-TW" dirty="0" smtClean="0"/>
              <a:t>void </a:t>
            </a:r>
            <a:r>
              <a:rPr lang="en-US" altLang="zh-TW" dirty="0" err="1" smtClean="0"/>
              <a:t>ShowMac</a:t>
            </a:r>
            <a:r>
              <a:rPr lang="en-US" altLang="zh-TW" dirty="0" smtClean="0"/>
              <a:t>()</a:t>
            </a:r>
          </a:p>
          <a:p>
            <a:r>
              <a:rPr lang="en-US" altLang="zh-TW" dirty="0" smtClean="0"/>
              <a:t>{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("MAC:");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MacAddress</a:t>
            </a:r>
            <a:r>
              <a:rPr lang="en-US" altLang="zh-TW" dirty="0" smtClean="0"/>
              <a:t>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("\n");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}</a:t>
            </a:r>
          </a:p>
          <a:p>
            <a:endParaRPr lang="en-US" altLang="zh-TW" dirty="0" smtClean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r>
              <a:rPr lang="en-US" altLang="zh-TW" dirty="0" smtClean="0"/>
              <a:t>String </a:t>
            </a:r>
            <a:r>
              <a:rPr lang="en-US" altLang="zh-TW" dirty="0" err="1" smtClean="0"/>
              <a:t>GetWifiMac</a:t>
            </a:r>
            <a:r>
              <a:rPr lang="en-US" altLang="zh-TW" dirty="0" smtClean="0"/>
              <a:t>()</a:t>
            </a:r>
          </a:p>
          <a:p>
            <a:r>
              <a:rPr lang="en-US" altLang="zh-TW" dirty="0" smtClean="0"/>
              <a:t>{</a:t>
            </a:r>
          </a:p>
          <a:p>
            <a:r>
              <a:rPr lang="en-US" altLang="zh-TW" dirty="0" smtClean="0"/>
              <a:t>  String </a:t>
            </a:r>
            <a:r>
              <a:rPr lang="en-US" altLang="zh-TW" dirty="0" err="1" smtClean="0"/>
              <a:t>tt</a:t>
            </a:r>
            <a:r>
              <a:rPr lang="en-US" altLang="zh-TW" dirty="0" smtClean="0"/>
              <a:t> ;</a:t>
            </a:r>
          </a:p>
          <a:p>
            <a:r>
              <a:rPr lang="en-US" altLang="zh-TW" dirty="0" smtClean="0"/>
              <a:t>  String t1, t2, t3, t4, t5, t6 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WiFi.status</a:t>
            </a:r>
            <a:r>
              <a:rPr lang="en-US" altLang="zh-TW" dirty="0" smtClean="0"/>
              <a:t>();    //this method must be used for get MAC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WiFi.macAddress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MacData</a:t>
            </a:r>
            <a:r>
              <a:rPr lang="en-US" altLang="zh-TW" dirty="0" smtClean="0"/>
              <a:t>);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("Mac:");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MacData</a:t>
            </a:r>
            <a:r>
              <a:rPr lang="en-US" altLang="zh-TW" dirty="0" smtClean="0"/>
              <a:t>[0], HEX) 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("/");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MacData</a:t>
            </a:r>
            <a:r>
              <a:rPr lang="en-US" altLang="zh-TW" dirty="0" smtClean="0"/>
              <a:t>[1], HEX) 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("/");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MacData</a:t>
            </a:r>
            <a:r>
              <a:rPr lang="en-US" altLang="zh-TW" dirty="0" smtClean="0"/>
              <a:t>[2], HEX) 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("/");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MacData</a:t>
            </a:r>
            <a:r>
              <a:rPr lang="en-US" altLang="zh-TW" dirty="0" smtClean="0"/>
              <a:t>[3], HEX) 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("/");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MacData</a:t>
            </a:r>
            <a:r>
              <a:rPr lang="en-US" altLang="zh-TW" dirty="0" smtClean="0"/>
              <a:t>[4], HEX) 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("/");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MacData</a:t>
            </a:r>
            <a:r>
              <a:rPr lang="en-US" altLang="zh-TW" dirty="0" smtClean="0"/>
              <a:t>[5], HEX) 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("~");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  t1 = print2HEX((</a:t>
            </a:r>
            <a:r>
              <a:rPr lang="en-US" altLang="zh-TW" dirty="0" err="1" smtClean="0"/>
              <a:t>int</a:t>
            </a:r>
            <a:r>
              <a:rPr lang="en-US" altLang="zh-TW" dirty="0" smtClean="0"/>
              <a:t>)</a:t>
            </a:r>
            <a:r>
              <a:rPr lang="en-US" altLang="zh-TW" dirty="0" err="1" smtClean="0"/>
              <a:t>MacData</a:t>
            </a:r>
            <a:r>
              <a:rPr lang="en-US" altLang="zh-TW" dirty="0" smtClean="0"/>
              <a:t>[0]);</a:t>
            </a:r>
          </a:p>
          <a:p>
            <a:r>
              <a:rPr lang="en-US" altLang="zh-TW" dirty="0" smtClean="0"/>
              <a:t>  t2 = print2HEX((</a:t>
            </a:r>
            <a:r>
              <a:rPr lang="en-US" altLang="zh-TW" dirty="0" err="1" smtClean="0"/>
              <a:t>int</a:t>
            </a:r>
            <a:r>
              <a:rPr lang="en-US" altLang="zh-TW" dirty="0" smtClean="0"/>
              <a:t>)</a:t>
            </a:r>
            <a:r>
              <a:rPr lang="en-US" altLang="zh-TW" dirty="0" err="1" smtClean="0"/>
              <a:t>MacData</a:t>
            </a:r>
            <a:r>
              <a:rPr lang="en-US" altLang="zh-TW" dirty="0" smtClean="0"/>
              <a:t>[1]);</a:t>
            </a:r>
          </a:p>
          <a:p>
            <a:r>
              <a:rPr lang="en-US" altLang="zh-TW" dirty="0" smtClean="0"/>
              <a:t>  t3 = print2HEX((</a:t>
            </a:r>
            <a:r>
              <a:rPr lang="en-US" altLang="zh-TW" dirty="0" err="1" smtClean="0"/>
              <a:t>int</a:t>
            </a:r>
            <a:r>
              <a:rPr lang="en-US" altLang="zh-TW" dirty="0" smtClean="0"/>
              <a:t>)</a:t>
            </a:r>
            <a:r>
              <a:rPr lang="en-US" altLang="zh-TW" dirty="0" err="1" smtClean="0"/>
              <a:t>MacData</a:t>
            </a:r>
            <a:r>
              <a:rPr lang="en-US" altLang="zh-TW" dirty="0" smtClean="0"/>
              <a:t>[2]);</a:t>
            </a:r>
          </a:p>
          <a:p>
            <a:r>
              <a:rPr lang="en-US" altLang="zh-TW" dirty="0" smtClean="0"/>
              <a:t>  t4 = print2HEX((</a:t>
            </a:r>
            <a:r>
              <a:rPr lang="en-US" altLang="zh-TW" dirty="0" err="1" smtClean="0"/>
              <a:t>int</a:t>
            </a:r>
            <a:r>
              <a:rPr lang="en-US" altLang="zh-TW" dirty="0" smtClean="0"/>
              <a:t>)</a:t>
            </a:r>
            <a:r>
              <a:rPr lang="en-US" altLang="zh-TW" dirty="0" err="1" smtClean="0"/>
              <a:t>MacData</a:t>
            </a:r>
            <a:r>
              <a:rPr lang="en-US" altLang="zh-TW" dirty="0" smtClean="0"/>
              <a:t>[3]);</a:t>
            </a:r>
          </a:p>
          <a:p>
            <a:r>
              <a:rPr lang="en-US" altLang="zh-TW" dirty="0" smtClean="0"/>
              <a:t>  t5 = print2HEX((</a:t>
            </a:r>
            <a:r>
              <a:rPr lang="en-US" altLang="zh-TW" dirty="0" err="1" smtClean="0"/>
              <a:t>int</a:t>
            </a:r>
            <a:r>
              <a:rPr lang="en-US" altLang="zh-TW" dirty="0" smtClean="0"/>
              <a:t>)</a:t>
            </a:r>
            <a:r>
              <a:rPr lang="en-US" altLang="zh-TW" dirty="0" err="1" smtClean="0"/>
              <a:t>MacData</a:t>
            </a:r>
            <a:r>
              <a:rPr lang="en-US" altLang="zh-TW" dirty="0" smtClean="0"/>
              <a:t>[4]);</a:t>
            </a:r>
          </a:p>
          <a:p>
            <a:r>
              <a:rPr lang="en-US" altLang="zh-TW" dirty="0" smtClean="0"/>
              <a:t>  t6 = print2HEX((</a:t>
            </a:r>
            <a:r>
              <a:rPr lang="en-US" altLang="zh-TW" dirty="0" err="1" smtClean="0"/>
              <a:t>int</a:t>
            </a:r>
            <a:r>
              <a:rPr lang="en-US" altLang="zh-TW" dirty="0" smtClean="0"/>
              <a:t>)</a:t>
            </a:r>
            <a:r>
              <a:rPr lang="en-US" altLang="zh-TW" dirty="0" err="1" smtClean="0"/>
              <a:t>MacData</a:t>
            </a:r>
            <a:r>
              <a:rPr lang="en-US" altLang="zh-TW" dirty="0" smtClean="0"/>
              <a:t>[5]);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tt</a:t>
            </a:r>
            <a:r>
              <a:rPr lang="en-US" altLang="zh-TW" dirty="0" smtClean="0"/>
              <a:t> = (t1 + t2 + t3 + t4 + t5 + t6) 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tt</a:t>
            </a:r>
            <a:r>
              <a:rPr lang="en-US" altLang="zh-TW" dirty="0" smtClean="0"/>
              <a:t>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("\n");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  return </a:t>
            </a:r>
            <a:r>
              <a:rPr lang="en-US" altLang="zh-TW" dirty="0" err="1" smtClean="0"/>
              <a:t>tt</a:t>
            </a:r>
            <a:r>
              <a:rPr lang="en-US" altLang="zh-TW" dirty="0" smtClean="0"/>
              <a:t> ;</a:t>
            </a:r>
          </a:p>
          <a:p>
            <a:r>
              <a:rPr lang="en-US" altLang="zh-TW" dirty="0" smtClean="0"/>
              <a:t>}</a:t>
            </a:r>
          </a:p>
          <a:p>
            <a:r>
              <a:rPr lang="en-US" altLang="zh-TW" dirty="0" smtClean="0"/>
              <a:t>String  print2HEX(</a:t>
            </a:r>
            <a:r>
              <a:rPr lang="en-US" altLang="zh-TW" dirty="0" err="1" smtClean="0"/>
              <a:t>int</a:t>
            </a:r>
            <a:r>
              <a:rPr lang="en-US" altLang="zh-TW" dirty="0" smtClean="0"/>
              <a:t> number) {</a:t>
            </a:r>
          </a:p>
          <a:p>
            <a:r>
              <a:rPr lang="en-US" altLang="zh-TW" dirty="0" smtClean="0"/>
              <a:t>  String </a:t>
            </a:r>
            <a:r>
              <a:rPr lang="en-US" altLang="zh-TW" dirty="0" err="1" smtClean="0"/>
              <a:t>ttt</a:t>
            </a:r>
            <a:r>
              <a:rPr lang="en-US" altLang="zh-TW" dirty="0" smtClean="0"/>
              <a:t> ;</a:t>
            </a:r>
          </a:p>
          <a:p>
            <a:r>
              <a:rPr lang="en-US" altLang="zh-TW" dirty="0" smtClean="0"/>
              <a:t>  if (number &gt;= 0 &amp;&amp; number &lt; 16)</a:t>
            </a:r>
          </a:p>
          <a:p>
            <a:r>
              <a:rPr lang="en-US" altLang="zh-TW" dirty="0" smtClean="0"/>
              <a:t>  {</a:t>
            </a:r>
          </a:p>
          <a:p>
            <a:r>
              <a:rPr lang="en-US" altLang="zh-TW" dirty="0" smtClean="0"/>
              <a:t>    </a:t>
            </a:r>
            <a:r>
              <a:rPr lang="en-US" altLang="zh-TW" dirty="0" err="1" smtClean="0"/>
              <a:t>ttt</a:t>
            </a:r>
            <a:r>
              <a:rPr lang="en-US" altLang="zh-TW" dirty="0" smtClean="0"/>
              <a:t> = String("0") + String(number, HEX);</a:t>
            </a:r>
          </a:p>
          <a:p>
            <a:r>
              <a:rPr lang="en-US" altLang="zh-TW" dirty="0" smtClean="0"/>
              <a:t>  }</a:t>
            </a:r>
          </a:p>
          <a:p>
            <a:r>
              <a:rPr lang="en-US" altLang="zh-TW" dirty="0" smtClean="0"/>
              <a:t>  else</a:t>
            </a:r>
          </a:p>
          <a:p>
            <a:r>
              <a:rPr lang="en-US" altLang="zh-TW" dirty="0" smtClean="0"/>
              <a:t>  {</a:t>
            </a:r>
          </a:p>
          <a:p>
            <a:r>
              <a:rPr lang="en-US" altLang="zh-TW" dirty="0" smtClean="0"/>
              <a:t>    </a:t>
            </a:r>
            <a:r>
              <a:rPr lang="en-US" altLang="zh-TW" dirty="0" err="1" smtClean="0"/>
              <a:t>ttt</a:t>
            </a:r>
            <a:r>
              <a:rPr lang="en-US" altLang="zh-TW" dirty="0" smtClean="0"/>
              <a:t> = String(number, HEX);</a:t>
            </a:r>
          </a:p>
          <a:p>
            <a:r>
              <a:rPr lang="en-US" altLang="zh-TW" dirty="0" smtClean="0"/>
              <a:t>  }</a:t>
            </a:r>
          </a:p>
          <a:p>
            <a:r>
              <a:rPr lang="en-US" altLang="zh-TW" dirty="0" smtClean="0"/>
              <a:t>  return </a:t>
            </a:r>
            <a:r>
              <a:rPr lang="en-US" altLang="zh-TW" dirty="0" err="1" smtClean="0"/>
              <a:t>ttt</a:t>
            </a:r>
            <a:r>
              <a:rPr lang="en-US" altLang="zh-TW" dirty="0" smtClean="0"/>
              <a:t> ;</a:t>
            </a:r>
          </a:p>
          <a:p>
            <a:r>
              <a:rPr lang="en-US" altLang="zh-TW" dirty="0" smtClean="0"/>
              <a:t>}</a:t>
            </a:r>
          </a:p>
          <a:p>
            <a:endParaRPr lang="en-US" altLang="zh-TW" dirty="0" smtClean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r>
              <a:rPr lang="en-US" altLang="zh-TW" dirty="0" smtClean="0"/>
              <a:t>void </a:t>
            </a:r>
            <a:r>
              <a:rPr lang="en-US" altLang="zh-TW" dirty="0" err="1" smtClean="0"/>
              <a:t>printWifiData</a:t>
            </a:r>
            <a:r>
              <a:rPr lang="en-US" altLang="zh-TW" dirty="0" smtClean="0"/>
              <a:t>()</a:t>
            </a:r>
          </a:p>
          <a:p>
            <a:r>
              <a:rPr lang="en-US" altLang="zh-TW" dirty="0" smtClean="0"/>
              <a:t>{</a:t>
            </a:r>
          </a:p>
          <a:p>
            <a:r>
              <a:rPr lang="en-US" altLang="zh-TW" dirty="0" smtClean="0"/>
              <a:t>  // print your </a:t>
            </a:r>
            <a:r>
              <a:rPr lang="en-US" altLang="zh-TW" dirty="0" err="1" smtClean="0"/>
              <a:t>WiFi</a:t>
            </a:r>
            <a:r>
              <a:rPr lang="en-US" altLang="zh-TW" dirty="0" smtClean="0"/>
              <a:t> shield's IP address: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Meip</a:t>
            </a:r>
            <a:r>
              <a:rPr lang="en-US" altLang="zh-TW" dirty="0" smtClean="0"/>
              <a:t> = </a:t>
            </a:r>
            <a:r>
              <a:rPr lang="en-US" altLang="zh-TW" dirty="0" err="1" smtClean="0"/>
              <a:t>WiFi.localIP</a:t>
            </a:r>
            <a:r>
              <a:rPr lang="en-US" altLang="zh-TW" dirty="0" smtClean="0"/>
              <a:t>();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("IP Address: ");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Serial.println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Meip</a:t>
            </a:r>
            <a:r>
              <a:rPr lang="en-US" altLang="zh-TW" dirty="0" smtClean="0"/>
              <a:t>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("\n");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  // print your MAC address:</a:t>
            </a:r>
          </a:p>
          <a:p>
            <a:r>
              <a:rPr lang="en-US" altLang="zh-TW" dirty="0" smtClean="0"/>
              <a:t>  byte mac[6];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WiFi.macAddress</a:t>
            </a:r>
            <a:r>
              <a:rPr lang="en-US" altLang="zh-TW" dirty="0" smtClean="0"/>
              <a:t>(mac);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("MAC address: ");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(mac[5], HEX);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(":");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(mac[4], HEX);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(":");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(mac[3], HEX);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(":");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(mac[2], HEX);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(":");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(mac[1], HEX);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(":");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Serial.println</a:t>
            </a:r>
            <a:r>
              <a:rPr lang="en-US" altLang="zh-TW" dirty="0" smtClean="0"/>
              <a:t>(mac[0], HEX);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  // print your subnet mask: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Mesubnet</a:t>
            </a:r>
            <a:r>
              <a:rPr lang="en-US" altLang="zh-TW" dirty="0" smtClean="0"/>
              <a:t> = </a:t>
            </a:r>
            <a:r>
              <a:rPr lang="en-US" altLang="zh-TW" dirty="0" err="1" smtClean="0"/>
              <a:t>WiFi.subnetMask</a:t>
            </a:r>
            <a:r>
              <a:rPr lang="en-US" altLang="zh-TW" dirty="0" smtClean="0"/>
              <a:t>();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</a:t>
            </a:r>
            <a:r>
              <a:rPr lang="en-US" altLang="zh-TW" dirty="0" err="1" smtClean="0"/>
              <a:t>NetMask</a:t>
            </a:r>
            <a:r>
              <a:rPr lang="en-US" altLang="zh-TW" dirty="0" smtClean="0"/>
              <a:t>: ");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Serial.println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Mesubnet</a:t>
            </a:r>
            <a:r>
              <a:rPr lang="en-US" altLang="zh-TW" dirty="0" smtClean="0"/>
              <a:t>);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  // print your gateway address: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Megateway</a:t>
            </a:r>
            <a:r>
              <a:rPr lang="en-US" altLang="zh-TW" dirty="0" smtClean="0"/>
              <a:t> = </a:t>
            </a:r>
            <a:r>
              <a:rPr lang="en-US" altLang="zh-TW" dirty="0" err="1" smtClean="0"/>
              <a:t>WiFi.gatewayIP</a:t>
            </a:r>
            <a:r>
              <a:rPr lang="en-US" altLang="zh-TW" dirty="0" smtClean="0"/>
              <a:t>();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("Gateway: ");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Serial.println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Megateway</a:t>
            </a:r>
            <a:r>
              <a:rPr lang="en-US" altLang="zh-TW" dirty="0" smtClean="0"/>
              <a:t>);</a:t>
            </a:r>
          </a:p>
          <a:p>
            <a:r>
              <a:rPr lang="en-US" altLang="zh-TW" dirty="0" smtClean="0"/>
              <a:t>}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void </a:t>
            </a:r>
            <a:r>
              <a:rPr lang="en-US" altLang="zh-TW" dirty="0" err="1" smtClean="0"/>
              <a:t>ShowInternetStatus</a:t>
            </a:r>
            <a:r>
              <a:rPr lang="en-US" altLang="zh-TW" dirty="0" smtClean="0"/>
              <a:t>()</a:t>
            </a:r>
          </a:p>
          <a:p>
            <a:r>
              <a:rPr lang="en-US" altLang="zh-TW" dirty="0" smtClean="0"/>
              <a:t>{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  if (</a:t>
            </a:r>
            <a:r>
              <a:rPr lang="en-US" altLang="zh-TW" dirty="0" err="1" smtClean="0"/>
              <a:t>WiFi.status</a:t>
            </a:r>
            <a:r>
              <a:rPr lang="en-US" altLang="zh-TW" dirty="0" smtClean="0"/>
              <a:t>())</a:t>
            </a:r>
          </a:p>
          <a:p>
            <a:r>
              <a:rPr lang="en-US" altLang="zh-TW" dirty="0" smtClean="0"/>
              <a:t>  {</a:t>
            </a:r>
          </a:p>
          <a:p>
            <a:r>
              <a:rPr lang="en-US" altLang="zh-TW" dirty="0" smtClean="0"/>
              <a:t>    </a:t>
            </a:r>
            <a:r>
              <a:rPr lang="en-US" altLang="zh-TW" dirty="0" err="1" smtClean="0"/>
              <a:t>Meip</a:t>
            </a:r>
            <a:r>
              <a:rPr lang="en-US" altLang="zh-TW" dirty="0" smtClean="0"/>
              <a:t> = </a:t>
            </a:r>
            <a:r>
              <a:rPr lang="en-US" altLang="zh-TW" dirty="0" err="1" smtClean="0"/>
              <a:t>WiFi.localIP</a:t>
            </a:r>
            <a:r>
              <a:rPr lang="en-US" altLang="zh-TW" dirty="0" smtClean="0"/>
              <a:t>();</a:t>
            </a:r>
          </a:p>
          <a:p>
            <a:r>
              <a:rPr lang="en-US" altLang="zh-TW" dirty="0" smtClean="0"/>
              <a:t>  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("Get IP is:");</a:t>
            </a:r>
          </a:p>
          <a:p>
            <a:r>
              <a:rPr lang="en-US" altLang="zh-TW" dirty="0" smtClean="0"/>
              <a:t>  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Meip</a:t>
            </a:r>
            <a:r>
              <a:rPr lang="en-US" altLang="zh-TW" dirty="0" smtClean="0"/>
              <a:t>);</a:t>
            </a:r>
          </a:p>
          <a:p>
            <a:r>
              <a:rPr lang="en-US" altLang="zh-TW" dirty="0" smtClean="0"/>
              <a:t>  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("\n");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  }</a:t>
            </a:r>
          </a:p>
          <a:p>
            <a:r>
              <a:rPr lang="en-US" altLang="zh-TW" dirty="0" smtClean="0"/>
              <a:t>  else</a:t>
            </a:r>
          </a:p>
          <a:p>
            <a:r>
              <a:rPr lang="en-US" altLang="zh-TW" dirty="0" smtClean="0"/>
              <a:t>  {</a:t>
            </a:r>
          </a:p>
          <a:p>
            <a:r>
              <a:rPr lang="en-US" altLang="zh-TW" dirty="0" smtClean="0"/>
              <a:t>  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</a:t>
            </a:r>
            <a:r>
              <a:rPr lang="en-US" altLang="zh-TW" dirty="0" err="1" smtClean="0"/>
              <a:t>DisConnected</a:t>
            </a:r>
            <a:r>
              <a:rPr lang="en-US" altLang="zh-TW" dirty="0" smtClean="0"/>
              <a:t>:");</a:t>
            </a:r>
          </a:p>
          <a:p>
            <a:r>
              <a:rPr lang="en-US" altLang="zh-TW" dirty="0" smtClean="0"/>
              <a:t>  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("\n");</a:t>
            </a:r>
          </a:p>
          <a:p>
            <a:r>
              <a:rPr lang="en-US" altLang="zh-TW" dirty="0" smtClean="0"/>
              <a:t>  }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}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void </a:t>
            </a:r>
            <a:r>
              <a:rPr lang="en-US" altLang="zh-TW" dirty="0" err="1" smtClean="0"/>
              <a:t>initializeWiFi</a:t>
            </a:r>
            <a:r>
              <a:rPr lang="en-US" altLang="zh-TW" dirty="0" smtClean="0"/>
              <a:t>() {</a:t>
            </a:r>
          </a:p>
          <a:p>
            <a:r>
              <a:rPr lang="en-US" altLang="zh-TW" dirty="0" smtClean="0"/>
              <a:t>  while (status != WL_CONNECTED) {</a:t>
            </a:r>
          </a:p>
          <a:p>
            <a:r>
              <a:rPr lang="en-US" altLang="zh-TW" dirty="0" smtClean="0"/>
              <a:t>  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("Attempting to connect to SSID: ");</a:t>
            </a:r>
          </a:p>
          <a:p>
            <a:r>
              <a:rPr lang="en-US" altLang="zh-TW" dirty="0" smtClean="0"/>
              <a:t>    </a:t>
            </a:r>
            <a:r>
              <a:rPr lang="en-US" altLang="zh-TW" dirty="0" err="1" smtClean="0"/>
              <a:t>Serial.println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ssid</a:t>
            </a:r>
            <a:r>
              <a:rPr lang="en-US" altLang="zh-TW" dirty="0" smtClean="0"/>
              <a:t>);</a:t>
            </a:r>
          </a:p>
          <a:p>
            <a:r>
              <a:rPr lang="en-US" altLang="zh-TW" dirty="0" smtClean="0"/>
              <a:t>    // Connect to WPA/WPA2 network. Change this line if using open or WEP network:</a:t>
            </a:r>
          </a:p>
          <a:p>
            <a:r>
              <a:rPr lang="en-US" altLang="zh-TW" dirty="0" smtClean="0"/>
              <a:t>    status = </a:t>
            </a:r>
            <a:r>
              <a:rPr lang="en-US" altLang="zh-TW" dirty="0" err="1" smtClean="0"/>
              <a:t>WiFi.begin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ssid</a:t>
            </a:r>
            <a:r>
              <a:rPr lang="en-US" altLang="zh-TW" dirty="0" smtClean="0"/>
              <a:t>, pass);</a:t>
            </a:r>
          </a:p>
          <a:p>
            <a:r>
              <a:rPr lang="en-US" altLang="zh-TW" dirty="0" smtClean="0"/>
              <a:t>    //   status = </a:t>
            </a:r>
            <a:r>
              <a:rPr lang="en-US" altLang="zh-TW" dirty="0" err="1" smtClean="0"/>
              <a:t>WiFi.begin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ssid</a:t>
            </a:r>
            <a:r>
              <a:rPr lang="en-US" altLang="zh-TW" dirty="0" smtClean="0"/>
              <a:t>);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    // wait 10 seconds for connection:</a:t>
            </a:r>
          </a:p>
          <a:p>
            <a:r>
              <a:rPr lang="en-US" altLang="zh-TW" dirty="0" smtClean="0"/>
              <a:t>    delay(10000);</a:t>
            </a:r>
          </a:p>
          <a:p>
            <a:r>
              <a:rPr lang="en-US" altLang="zh-TW" dirty="0" smtClean="0"/>
              <a:t>  }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("\n Success to connect AP:") 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ssid</a:t>
            </a:r>
            <a:r>
              <a:rPr lang="en-US" altLang="zh-TW" dirty="0" smtClean="0"/>
              <a:t>) 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("\n") ;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}</a:t>
            </a:r>
          </a:p>
          <a:p>
            <a:endParaRPr lang="en-US" altLang="zh-TW" dirty="0" smtClean="0"/>
          </a:p>
          <a:p>
            <a:endParaRPr lang="en-US" altLang="zh-TW" dirty="0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87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88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89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9395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59396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804763" indent="-309524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238098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733337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228576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723815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3219054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714293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4209532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D920062-6BC9-4E47-9A3F-0893C02234BB}" type="slidenum">
              <a:rPr lang="zh-TW" altLang="en-US">
                <a:latin typeface="Calibri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9</a:t>
            </a:fld>
            <a:endParaRPr lang="zh-TW" altLang="en-US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90</a:t>
            </a:fld>
            <a:endParaRPr lang="en-US" altLang="zh-TW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0" y="0"/>
            <a:ext cx="9144000" cy="6858000"/>
            <a:chOff x="0" y="0"/>
            <a:chExt cx="5760" cy="4320"/>
          </a:xfrm>
        </p:grpSpPr>
        <p:sp>
          <p:nvSpPr>
            <p:cNvPr id="5" name="Rectangle 3"/>
            <p:cNvSpPr>
              <a:spLocks noChangeArrowheads="1"/>
            </p:cNvSpPr>
            <p:nvPr/>
          </p:nvSpPr>
          <p:spPr bwMode="hidden">
            <a:xfrm>
              <a:off x="0" y="0"/>
              <a:ext cx="2208" cy="4320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algn="ctr" eaLnBrk="1" hangingPunct="1">
                <a:defRPr/>
              </a:pPr>
              <a:endParaRPr kumimoji="0" lang="zh-TW" altLang="zh-TW" sz="2400" smtClean="0">
                <a:latin typeface="Times New Roman" pitchFamily="18" charset="0"/>
              </a:endParaRPr>
            </a:p>
          </p:txBody>
        </p:sp>
        <p:sp>
          <p:nvSpPr>
            <p:cNvPr id="6" name="Rectangle 4"/>
            <p:cNvSpPr>
              <a:spLocks noChangeArrowheads="1"/>
            </p:cNvSpPr>
            <p:nvPr/>
          </p:nvSpPr>
          <p:spPr bwMode="hidden">
            <a:xfrm>
              <a:off x="1081" y="1065"/>
              <a:ext cx="4679" cy="159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2400" smtClean="0">
                <a:latin typeface="Times New Roman" pitchFamily="18" charset="0"/>
              </a:endParaRPr>
            </a:p>
          </p:txBody>
        </p:sp>
        <p:grpSp>
          <p:nvGrpSpPr>
            <p:cNvPr id="7" name="Group 5"/>
            <p:cNvGrpSpPr>
              <a:grpSpLocks/>
            </p:cNvGrpSpPr>
            <p:nvPr/>
          </p:nvGrpSpPr>
          <p:grpSpPr bwMode="auto">
            <a:xfrm>
              <a:off x="0" y="672"/>
              <a:ext cx="1806" cy="1989"/>
              <a:chOff x="0" y="672"/>
              <a:chExt cx="1806" cy="1989"/>
            </a:xfrm>
          </p:grpSpPr>
          <p:sp>
            <p:nvSpPr>
              <p:cNvPr id="8" name="Rectangle 6"/>
              <p:cNvSpPr>
                <a:spLocks noChangeArrowheads="1"/>
              </p:cNvSpPr>
              <p:nvPr userDrawn="1"/>
            </p:nvSpPr>
            <p:spPr bwMode="auto">
              <a:xfrm>
                <a:off x="361" y="2257"/>
                <a:ext cx="363" cy="404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9pPr>
              </a:lstStyle>
              <a:p>
                <a:pPr eaLnBrk="1" hangingPunct="1">
                  <a:defRPr/>
                </a:pPr>
                <a:endParaRPr kumimoji="0" lang="zh-TW" altLang="zh-TW" sz="2400" smtClean="0">
                  <a:latin typeface="Times New Roman" pitchFamily="18" charset="0"/>
                </a:endParaRPr>
              </a:p>
            </p:txBody>
          </p:sp>
          <p:sp>
            <p:nvSpPr>
              <p:cNvPr id="9" name="Rectangle 7"/>
              <p:cNvSpPr>
                <a:spLocks noChangeArrowheads="1"/>
              </p:cNvSpPr>
              <p:nvPr userDrawn="1"/>
            </p:nvSpPr>
            <p:spPr bwMode="auto">
              <a:xfrm>
                <a:off x="1081" y="1065"/>
                <a:ext cx="362" cy="405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9pPr>
              </a:lstStyle>
              <a:p>
                <a:pPr eaLnBrk="1" hangingPunct="1">
                  <a:defRPr/>
                </a:pPr>
                <a:endParaRPr kumimoji="0" lang="zh-TW" altLang="zh-TW" sz="2400" smtClean="0">
                  <a:latin typeface="Times New Roman" pitchFamily="18" charset="0"/>
                </a:endParaRPr>
              </a:p>
            </p:txBody>
          </p:sp>
          <p:sp>
            <p:nvSpPr>
              <p:cNvPr id="10" name="Rectangle 8"/>
              <p:cNvSpPr>
                <a:spLocks noChangeArrowheads="1"/>
              </p:cNvSpPr>
              <p:nvPr userDrawn="1"/>
            </p:nvSpPr>
            <p:spPr bwMode="auto">
              <a:xfrm>
                <a:off x="1437" y="672"/>
                <a:ext cx="369" cy="400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9pPr>
              </a:lstStyle>
              <a:p>
                <a:pPr eaLnBrk="1" hangingPunct="1">
                  <a:defRPr/>
                </a:pPr>
                <a:endParaRPr kumimoji="0" lang="zh-TW" altLang="zh-TW" sz="2400" smtClean="0">
                  <a:latin typeface="Times New Roman" pitchFamily="18" charset="0"/>
                </a:endParaRPr>
              </a:p>
            </p:txBody>
          </p:sp>
          <p:sp>
            <p:nvSpPr>
              <p:cNvPr id="11" name="Rectangle 9"/>
              <p:cNvSpPr>
                <a:spLocks noChangeArrowheads="1"/>
              </p:cNvSpPr>
              <p:nvPr userDrawn="1"/>
            </p:nvSpPr>
            <p:spPr bwMode="auto">
              <a:xfrm>
                <a:off x="719" y="2257"/>
                <a:ext cx="368" cy="404"/>
              </a:xfrm>
              <a:prstGeom prst="rect">
                <a:avLst/>
              </a:prstGeom>
              <a:solidFill>
                <a:srgbClr val="7171A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9pPr>
              </a:lstStyle>
              <a:p>
                <a:pPr eaLnBrk="1" hangingPunct="1">
                  <a:defRPr/>
                </a:pPr>
                <a:endParaRPr kumimoji="0" lang="zh-TW" altLang="zh-TW" sz="2400" smtClean="0">
                  <a:latin typeface="Times New Roman" pitchFamily="18" charset="0"/>
                </a:endParaRPr>
              </a:p>
            </p:txBody>
          </p:sp>
          <p:sp>
            <p:nvSpPr>
              <p:cNvPr id="12" name="Rectangle 10"/>
              <p:cNvSpPr>
                <a:spLocks noChangeArrowheads="1"/>
              </p:cNvSpPr>
              <p:nvPr userDrawn="1"/>
            </p:nvSpPr>
            <p:spPr bwMode="auto">
              <a:xfrm>
                <a:off x="1437" y="1065"/>
                <a:ext cx="369" cy="40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9pPr>
              </a:lstStyle>
              <a:p>
                <a:pPr eaLnBrk="1" hangingPunct="1">
                  <a:defRPr/>
                </a:pPr>
                <a:endParaRPr kumimoji="0" lang="zh-TW" altLang="zh-TW" sz="2400" smtClean="0">
                  <a:latin typeface="Times New Roman" pitchFamily="18" charset="0"/>
                </a:endParaRPr>
              </a:p>
            </p:txBody>
          </p:sp>
          <p:sp>
            <p:nvSpPr>
              <p:cNvPr id="13" name="Rectangle 11"/>
              <p:cNvSpPr>
                <a:spLocks noChangeArrowheads="1"/>
              </p:cNvSpPr>
              <p:nvPr userDrawn="1"/>
            </p:nvSpPr>
            <p:spPr bwMode="auto">
              <a:xfrm>
                <a:off x="719" y="1464"/>
                <a:ext cx="368" cy="399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9pPr>
              </a:lstStyle>
              <a:p>
                <a:pPr eaLnBrk="1" hangingPunct="1">
                  <a:defRPr/>
                </a:pPr>
                <a:endParaRPr kumimoji="0" lang="zh-TW" altLang="zh-TW" sz="2400" smtClean="0">
                  <a:latin typeface="Times New Roman" pitchFamily="18" charset="0"/>
                </a:endParaRPr>
              </a:p>
            </p:txBody>
          </p:sp>
          <p:sp>
            <p:nvSpPr>
              <p:cNvPr id="14" name="Rectangle 12"/>
              <p:cNvSpPr>
                <a:spLocks noChangeArrowheads="1"/>
              </p:cNvSpPr>
              <p:nvPr userDrawn="1"/>
            </p:nvSpPr>
            <p:spPr bwMode="auto">
              <a:xfrm>
                <a:off x="0" y="1464"/>
                <a:ext cx="367" cy="399"/>
              </a:xfrm>
              <a:prstGeom prst="rect">
                <a:avLst/>
              </a:prstGeom>
              <a:solidFill>
                <a:srgbClr val="7171A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9pPr>
              </a:lstStyle>
              <a:p>
                <a:pPr eaLnBrk="1" hangingPunct="1">
                  <a:defRPr/>
                </a:pPr>
                <a:endParaRPr kumimoji="0" lang="zh-TW" altLang="zh-TW" sz="2400" smtClean="0">
                  <a:latin typeface="Times New Roman" pitchFamily="18" charset="0"/>
                </a:endParaRPr>
              </a:p>
            </p:txBody>
          </p:sp>
          <p:sp>
            <p:nvSpPr>
              <p:cNvPr id="15" name="Rectangle 13"/>
              <p:cNvSpPr>
                <a:spLocks noChangeArrowheads="1"/>
              </p:cNvSpPr>
              <p:nvPr userDrawn="1"/>
            </p:nvSpPr>
            <p:spPr bwMode="auto">
              <a:xfrm>
                <a:off x="1081" y="1464"/>
                <a:ext cx="362" cy="399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9pPr>
              </a:lstStyle>
              <a:p>
                <a:pPr eaLnBrk="1" hangingPunct="1">
                  <a:defRPr/>
                </a:pPr>
                <a:endParaRPr kumimoji="0" lang="zh-TW" altLang="zh-TW" sz="2400" smtClean="0">
                  <a:latin typeface="Times New Roman" pitchFamily="18" charset="0"/>
                </a:endParaRPr>
              </a:p>
            </p:txBody>
          </p:sp>
          <p:sp>
            <p:nvSpPr>
              <p:cNvPr id="16" name="Rectangle 14"/>
              <p:cNvSpPr>
                <a:spLocks noChangeArrowheads="1"/>
              </p:cNvSpPr>
              <p:nvPr userDrawn="1"/>
            </p:nvSpPr>
            <p:spPr bwMode="auto">
              <a:xfrm>
                <a:off x="361" y="1857"/>
                <a:ext cx="363" cy="406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9pPr>
              </a:lstStyle>
              <a:p>
                <a:pPr eaLnBrk="1" hangingPunct="1">
                  <a:defRPr/>
                </a:pPr>
                <a:endParaRPr kumimoji="0" lang="zh-TW" altLang="zh-TW" sz="2400" smtClean="0">
                  <a:latin typeface="Times New Roman" pitchFamily="18" charset="0"/>
                </a:endParaRPr>
              </a:p>
            </p:txBody>
          </p:sp>
          <p:sp>
            <p:nvSpPr>
              <p:cNvPr id="17" name="Rectangle 15"/>
              <p:cNvSpPr>
                <a:spLocks noChangeArrowheads="1"/>
              </p:cNvSpPr>
              <p:nvPr userDrawn="1"/>
            </p:nvSpPr>
            <p:spPr bwMode="auto">
              <a:xfrm>
                <a:off x="719" y="1857"/>
                <a:ext cx="368" cy="40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9pPr>
              </a:lstStyle>
              <a:p>
                <a:pPr eaLnBrk="1" hangingPunct="1">
                  <a:defRPr/>
                </a:pPr>
                <a:endParaRPr kumimoji="0" lang="zh-TW" altLang="zh-TW" sz="2400" smtClean="0">
                  <a:latin typeface="Times New Roman" pitchFamily="18" charset="0"/>
                </a:endParaRPr>
              </a:p>
            </p:txBody>
          </p:sp>
        </p:grpSp>
      </p:grpSp>
      <p:sp>
        <p:nvSpPr>
          <p:cNvPr id="24595" name="Rectangle 19"/>
          <p:cNvSpPr>
            <a:spLocks noGrp="1" noChangeArrowheads="1"/>
          </p:cNvSpPr>
          <p:nvPr>
            <p:ph type="ctrTitle"/>
          </p:nvPr>
        </p:nvSpPr>
        <p:spPr>
          <a:xfrm>
            <a:off x="2971800" y="1828800"/>
            <a:ext cx="6019800" cy="2209800"/>
          </a:xfrm>
        </p:spPr>
        <p:txBody>
          <a:bodyPr/>
          <a:lstStyle>
            <a:lvl1pPr>
              <a:defRPr sz="4200">
                <a:solidFill>
                  <a:srgbClr val="FFFFFF"/>
                </a:solidFill>
              </a:defRPr>
            </a:lvl1pPr>
          </a:lstStyle>
          <a:p>
            <a:pPr lvl="0"/>
            <a:r>
              <a:rPr lang="zh-TW" altLang="en-US" noProof="0" smtClean="0"/>
              <a:t>按一下以編輯母片標題樣式</a:t>
            </a:r>
          </a:p>
        </p:txBody>
      </p:sp>
      <p:sp>
        <p:nvSpPr>
          <p:cNvPr id="24596" name="Rectangle 20"/>
          <p:cNvSpPr>
            <a:spLocks noGrp="1" noChangeArrowheads="1"/>
          </p:cNvSpPr>
          <p:nvPr>
            <p:ph type="subTitle" idx="1"/>
          </p:nvPr>
        </p:nvSpPr>
        <p:spPr>
          <a:xfrm>
            <a:off x="2971800" y="4267200"/>
            <a:ext cx="6019800" cy="17526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2600"/>
            </a:lvl1pPr>
          </a:lstStyle>
          <a:p>
            <a:pPr lvl="0"/>
            <a:r>
              <a:rPr lang="zh-TW" altLang="en-US" noProof="0" smtClean="0"/>
              <a:t>按一下以編輯母片副標題樣式</a:t>
            </a:r>
          </a:p>
        </p:txBody>
      </p:sp>
      <p:sp>
        <p:nvSpPr>
          <p:cNvPr id="19" name="Rectangle 1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859DC0-D26E-4A27-BA8E-EC5CE29B721C}" type="datetime1">
              <a:rPr lang="zh-TW" altLang="en-US"/>
              <a:pPr>
                <a:defRPr/>
              </a:pPr>
              <a:t>2017/9/30</a:t>
            </a:fld>
            <a:endParaRPr lang="en-US" altLang="zh-TW"/>
          </a:p>
        </p:txBody>
      </p:sp>
      <p:sp>
        <p:nvSpPr>
          <p:cNvPr id="20" name="Rectangle 1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21" name="Rectangle 1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13A0658-0BCF-4BCF-9480-3262751EE89C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pic>
        <p:nvPicPr>
          <p:cNvPr id="23" name="Picture 2" descr="F:\永忠研究\大學上課\國立暨南大學\NCNU_Logo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328" y="62197"/>
            <a:ext cx="1526082" cy="342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553899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D01F505-369C-4EAC-AAC0-D89CFDEABC81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10FC2E-A1FC-4AEA-B713-85A64300EE80}" type="datetime1">
              <a:rPr lang="zh-TW" altLang="en-US"/>
              <a:pPr>
                <a:defRPr/>
              </a:pPr>
              <a:t>2017/9/30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36518490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28600"/>
            <a:ext cx="2057400" cy="5257800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28600"/>
            <a:ext cx="6019800" cy="5257800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777E414-1AE7-41CD-8CBF-C5A001D5D492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F6802C6-0797-47B4-8440-790C83916A50}" type="datetime1">
              <a:rPr lang="zh-TW" altLang="en-US"/>
              <a:pPr>
                <a:defRPr/>
              </a:pPr>
              <a:t>2017/9/30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38250235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標題及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3716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表格版面配置區 2"/>
          <p:cNvSpPr>
            <a:spLocks noGrp="1"/>
          </p:cNvSpPr>
          <p:nvPr>
            <p:ph type="tbl" idx="1"/>
          </p:nvPr>
        </p:nvSpPr>
        <p:spPr>
          <a:xfrm>
            <a:off x="457200" y="1600200"/>
            <a:ext cx="8229600" cy="3886200"/>
          </a:xfrm>
        </p:spPr>
        <p:txBody>
          <a:bodyPr/>
          <a:lstStyle/>
          <a:p>
            <a:pPr lvl="0"/>
            <a:endParaRPr lang="zh-TW" altLang="en-US" noProof="0" smtClean="0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5DFD106-BCD8-487F-8B38-1BC998144367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85B9461-15CA-4FCF-AB5A-D0D9AA859AA3}" type="datetime1">
              <a:rPr lang="zh-TW" altLang="en-US"/>
              <a:pPr>
                <a:defRPr/>
              </a:pPr>
              <a:t>2017/9/30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87011904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標題，文字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3716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388620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388620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F05EA17-47AA-406A-A27C-E396796AD99A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2B73FE5-E0AA-4241-819C-34A2E6E60D89}" type="datetime1">
              <a:rPr lang="zh-TW" altLang="en-US"/>
              <a:pPr>
                <a:defRPr/>
              </a:pPr>
              <a:t>2017/9/30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70319162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9" descr="底圖"/>
          <p:cNvPicPr>
            <a:picLocks noChangeAspect="1" noChangeArrowheads="1"/>
          </p:cNvPicPr>
          <p:nvPr userDrawn="1"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676400" cy="6858000"/>
          </a:xfrm>
          <a:prstGeom prst="rect">
            <a:avLst/>
          </a:prstGeom>
          <a:gradFill>
            <a:gsLst>
              <a:gs pos="0">
                <a:srgbClr val="92D050"/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</p:spPr>
      </p:pic>
      <p:grpSp>
        <p:nvGrpSpPr>
          <p:cNvPr id="5" name="Group 4"/>
          <p:cNvGrpSpPr>
            <a:grpSpLocks/>
          </p:cNvGrpSpPr>
          <p:nvPr/>
        </p:nvGrpSpPr>
        <p:grpSpPr bwMode="auto">
          <a:xfrm>
            <a:off x="0" y="63500"/>
            <a:ext cx="9144000" cy="546100"/>
            <a:chOff x="0" y="0"/>
            <a:chExt cx="5760" cy="344"/>
          </a:xfrm>
        </p:grpSpPr>
        <p:sp>
          <p:nvSpPr>
            <p:cNvPr id="6" name="Rectangle 5"/>
            <p:cNvSpPr>
              <a:spLocks noChangeArrowheads="1"/>
            </p:cNvSpPr>
            <p:nvPr/>
          </p:nvSpPr>
          <p:spPr bwMode="auto">
            <a:xfrm>
              <a:off x="0" y="0"/>
              <a:ext cx="180" cy="336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algn="ctr" eaLnBrk="1" hangingPunct="1">
                <a:defRPr/>
              </a:pPr>
              <a:endParaRPr kumimoji="0" lang="zh-TW" altLang="zh-TW" sz="2400" smtClean="0">
                <a:latin typeface="Times New Roman" pitchFamily="18" charset="0"/>
              </a:endParaRPr>
            </a:p>
          </p:txBody>
        </p:sp>
        <p:sp>
          <p:nvSpPr>
            <p:cNvPr id="7" name="Rectangle 6"/>
            <p:cNvSpPr>
              <a:spLocks noChangeArrowheads="1"/>
            </p:cNvSpPr>
            <p:nvPr/>
          </p:nvSpPr>
          <p:spPr bwMode="auto">
            <a:xfrm>
              <a:off x="260" y="85"/>
              <a:ext cx="5500" cy="173"/>
            </a:xfrm>
            <a:prstGeom prst="rect">
              <a:avLst/>
            </a:prstGeom>
            <a:gradFill rotWithShape="0">
              <a:gsLst>
                <a:gs pos="0">
                  <a:srgbClr val="00B0F0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2400" smtClean="0">
                <a:latin typeface="Times New Roman" pitchFamily="18" charset="0"/>
              </a:endParaRPr>
            </a:p>
          </p:txBody>
        </p:sp>
        <p:sp>
          <p:nvSpPr>
            <p:cNvPr id="8" name="Rectangle 7"/>
            <p:cNvSpPr>
              <a:spLocks noChangeArrowheads="1"/>
            </p:cNvSpPr>
            <p:nvPr/>
          </p:nvSpPr>
          <p:spPr bwMode="auto">
            <a:xfrm>
              <a:off x="258" y="85"/>
              <a:ext cx="87" cy="89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hlink"/>
                </a:solidFill>
              </a:endParaRPr>
            </a:p>
          </p:txBody>
        </p:sp>
        <p:sp>
          <p:nvSpPr>
            <p:cNvPr id="9" name="Rectangle 8"/>
            <p:cNvSpPr>
              <a:spLocks noChangeArrowheads="1"/>
            </p:cNvSpPr>
            <p:nvPr/>
          </p:nvSpPr>
          <p:spPr bwMode="auto">
            <a:xfrm>
              <a:off x="345" y="0"/>
              <a:ext cx="88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hlink"/>
                </a:solidFill>
              </a:endParaRPr>
            </a:p>
          </p:txBody>
        </p:sp>
        <p:sp>
          <p:nvSpPr>
            <p:cNvPr id="10" name="Rectangle 9"/>
            <p:cNvSpPr>
              <a:spLocks noChangeArrowheads="1"/>
            </p:cNvSpPr>
            <p:nvPr/>
          </p:nvSpPr>
          <p:spPr bwMode="auto">
            <a:xfrm>
              <a:off x="345" y="85"/>
              <a:ext cx="88" cy="8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accent2"/>
                </a:solidFill>
              </a:endParaRPr>
            </a:p>
          </p:txBody>
        </p:sp>
        <p:sp>
          <p:nvSpPr>
            <p:cNvPr id="11" name="Rectangle 10"/>
            <p:cNvSpPr>
              <a:spLocks noChangeArrowheads="1"/>
            </p:cNvSpPr>
            <p:nvPr/>
          </p:nvSpPr>
          <p:spPr bwMode="auto">
            <a:xfrm>
              <a:off x="173" y="173"/>
              <a:ext cx="86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hlink"/>
                </a:solidFill>
              </a:endParaRPr>
            </a:p>
          </p:txBody>
        </p:sp>
        <p:sp>
          <p:nvSpPr>
            <p:cNvPr id="12" name="Rectangle 11"/>
            <p:cNvSpPr>
              <a:spLocks noChangeArrowheads="1"/>
            </p:cNvSpPr>
            <p:nvPr/>
          </p:nvSpPr>
          <p:spPr bwMode="auto">
            <a:xfrm>
              <a:off x="83" y="86"/>
              <a:ext cx="89" cy="87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2400" smtClean="0">
                <a:latin typeface="Times New Roman" pitchFamily="18" charset="0"/>
              </a:endParaRPr>
            </a:p>
          </p:txBody>
        </p:sp>
        <p:sp>
          <p:nvSpPr>
            <p:cNvPr id="13" name="Rectangle 12"/>
            <p:cNvSpPr>
              <a:spLocks noChangeArrowheads="1"/>
            </p:cNvSpPr>
            <p:nvPr/>
          </p:nvSpPr>
          <p:spPr bwMode="auto">
            <a:xfrm>
              <a:off x="258" y="171"/>
              <a:ext cx="87" cy="8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accent2"/>
                </a:solidFill>
              </a:endParaRPr>
            </a:p>
          </p:txBody>
        </p:sp>
        <p:sp>
          <p:nvSpPr>
            <p:cNvPr id="14" name="Rectangle 13"/>
            <p:cNvSpPr>
              <a:spLocks noChangeArrowheads="1"/>
            </p:cNvSpPr>
            <p:nvPr/>
          </p:nvSpPr>
          <p:spPr bwMode="auto">
            <a:xfrm>
              <a:off x="173" y="258"/>
              <a:ext cx="86" cy="8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accent2"/>
                </a:solidFill>
              </a:endParaRPr>
            </a:p>
          </p:txBody>
        </p:sp>
      </p:grp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16" name="Rectangle 2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7" name="Rectangle 3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73D5A7-9673-40FC-A8BD-3915090A8071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18" name="Rectangle 16"/>
          <p:cNvSpPr>
            <a:spLocks noGrp="1" noChangeArrowheads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2014/10/22</a:t>
            </a:r>
          </a:p>
        </p:txBody>
      </p:sp>
      <p:pic>
        <p:nvPicPr>
          <p:cNvPr id="19" name="Picture 2" descr="F:\永忠研究\大學上課\國立暨南大學\NCNU_Logo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328" y="62197"/>
            <a:ext cx="1526082" cy="342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502191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C7FFF00-363B-4DD5-B6BC-0BCD5B31E8CA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815572D-18CA-4DD7-9371-F81FC9053860}" type="datetime1">
              <a:rPr lang="zh-TW" altLang="en-US"/>
              <a:pPr>
                <a:defRPr/>
              </a:pPr>
              <a:t>2017/9/30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21963972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388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388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519D91B-6B88-4718-9364-3BEB837FA2E0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567DB7-D19E-4C0B-A1CE-C4CC951A69D1}" type="datetime1">
              <a:rPr lang="zh-TW" altLang="en-US"/>
              <a:pPr>
                <a:defRPr/>
              </a:pPr>
              <a:t>2017/9/30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5658928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8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9B2A2C7-989C-4006-B0D9-D940E7D1A335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9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B0B9776-EDE5-4861-91CA-163B329D74E9}" type="datetime1">
              <a:rPr lang="zh-TW" altLang="en-US"/>
              <a:pPr>
                <a:defRPr/>
              </a:pPr>
              <a:t>2017/9/30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43526030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31A2407-CBD6-4F77-8279-7CB6BBF6CDD6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5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444CD2-6495-474E-84B0-342788D61090}" type="datetime1">
              <a:rPr lang="zh-TW" altLang="en-US"/>
              <a:pPr>
                <a:defRPr/>
              </a:pPr>
              <a:t>2017/9/30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78539409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D7B8352-9521-40DC-8779-D21A03EFF3C0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4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1829FB-DC40-468D-92C7-4350B4707421}" type="datetime1">
              <a:rPr lang="zh-TW" altLang="en-US"/>
              <a:pPr>
                <a:defRPr/>
              </a:pPr>
              <a:t>2017/9/30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56302928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C489CC7-1245-4B0E-A52B-824FC31BC9C1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9B82D92-2333-42FE-B2EF-BAF71D8D8BF2}" type="datetime1">
              <a:rPr lang="zh-TW" altLang="en-US"/>
              <a:pPr>
                <a:defRPr/>
              </a:pPr>
              <a:t>2017/9/30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2112576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 smtClean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6652496-ADD1-47A4-A569-F5E61FFD91E5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734959D-839D-4B51-B477-990830BBE59E}" type="datetime1">
              <a:rPr lang="zh-TW" altLang="en-US"/>
              <a:pPr>
                <a:defRPr/>
              </a:pPr>
              <a:t>2017/9/30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12141024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9" descr="底圖"/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6764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4" name="Rectangle 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kumimoji="0" sz="1200">
                <a:latin typeface="Arial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kumimoji="0" sz="1200">
                <a:latin typeface="Arial Black" pitchFamily="34" charset="0"/>
              </a:defRPr>
            </a:lvl1pPr>
          </a:lstStyle>
          <a:p>
            <a:pPr>
              <a:defRPr/>
            </a:pPr>
            <a:fld id="{9BBBD39A-4CDD-4E0F-9E04-983A28B2C22E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grpSp>
        <p:nvGrpSpPr>
          <p:cNvPr id="1029" name="Group 4"/>
          <p:cNvGrpSpPr>
            <a:grpSpLocks/>
          </p:cNvGrpSpPr>
          <p:nvPr/>
        </p:nvGrpSpPr>
        <p:grpSpPr bwMode="auto">
          <a:xfrm>
            <a:off x="0" y="63500"/>
            <a:ext cx="9144000" cy="546100"/>
            <a:chOff x="0" y="0"/>
            <a:chExt cx="5760" cy="344"/>
          </a:xfrm>
        </p:grpSpPr>
        <p:sp>
          <p:nvSpPr>
            <p:cNvPr id="1035" name="Rectangle 5"/>
            <p:cNvSpPr>
              <a:spLocks noChangeArrowheads="1"/>
            </p:cNvSpPr>
            <p:nvPr/>
          </p:nvSpPr>
          <p:spPr bwMode="auto">
            <a:xfrm>
              <a:off x="0" y="0"/>
              <a:ext cx="180" cy="336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algn="ctr" eaLnBrk="1" hangingPunct="1">
                <a:defRPr/>
              </a:pPr>
              <a:endParaRPr kumimoji="0" lang="zh-TW" altLang="zh-TW" sz="2400" smtClean="0">
                <a:latin typeface="Times New Roman" pitchFamily="18" charset="0"/>
              </a:endParaRPr>
            </a:p>
          </p:txBody>
        </p:sp>
        <p:sp>
          <p:nvSpPr>
            <p:cNvPr id="1036" name="Rectangle 6"/>
            <p:cNvSpPr>
              <a:spLocks noChangeArrowheads="1"/>
            </p:cNvSpPr>
            <p:nvPr/>
          </p:nvSpPr>
          <p:spPr bwMode="auto">
            <a:xfrm>
              <a:off x="260" y="85"/>
              <a:ext cx="5500" cy="173"/>
            </a:xfrm>
            <a:prstGeom prst="rect">
              <a:avLst/>
            </a:prstGeom>
            <a:gradFill rotWithShape="0">
              <a:gsLst>
                <a:gs pos="0">
                  <a:schemeClr val="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2400" smtClean="0">
                <a:latin typeface="Times New Roman" pitchFamily="18" charset="0"/>
              </a:endParaRPr>
            </a:p>
          </p:txBody>
        </p:sp>
        <p:sp>
          <p:nvSpPr>
            <p:cNvPr id="1037" name="Rectangle 7"/>
            <p:cNvSpPr>
              <a:spLocks noChangeArrowheads="1"/>
            </p:cNvSpPr>
            <p:nvPr/>
          </p:nvSpPr>
          <p:spPr bwMode="auto">
            <a:xfrm>
              <a:off x="258" y="85"/>
              <a:ext cx="87" cy="89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hlink"/>
                </a:solidFill>
              </a:endParaRPr>
            </a:p>
          </p:txBody>
        </p:sp>
        <p:sp>
          <p:nvSpPr>
            <p:cNvPr id="1038" name="Rectangle 8"/>
            <p:cNvSpPr>
              <a:spLocks noChangeArrowheads="1"/>
            </p:cNvSpPr>
            <p:nvPr/>
          </p:nvSpPr>
          <p:spPr bwMode="auto">
            <a:xfrm>
              <a:off x="345" y="0"/>
              <a:ext cx="88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hlink"/>
                </a:solidFill>
              </a:endParaRPr>
            </a:p>
          </p:txBody>
        </p:sp>
        <p:sp>
          <p:nvSpPr>
            <p:cNvPr id="1039" name="Rectangle 9"/>
            <p:cNvSpPr>
              <a:spLocks noChangeArrowheads="1"/>
            </p:cNvSpPr>
            <p:nvPr/>
          </p:nvSpPr>
          <p:spPr bwMode="auto">
            <a:xfrm>
              <a:off x="345" y="85"/>
              <a:ext cx="88" cy="8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accent2"/>
                </a:solidFill>
              </a:endParaRPr>
            </a:p>
          </p:txBody>
        </p:sp>
        <p:sp>
          <p:nvSpPr>
            <p:cNvPr id="1040" name="Rectangle 10"/>
            <p:cNvSpPr>
              <a:spLocks noChangeArrowheads="1"/>
            </p:cNvSpPr>
            <p:nvPr/>
          </p:nvSpPr>
          <p:spPr bwMode="auto">
            <a:xfrm>
              <a:off x="173" y="173"/>
              <a:ext cx="86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hlink"/>
                </a:solidFill>
              </a:endParaRPr>
            </a:p>
          </p:txBody>
        </p:sp>
        <p:sp>
          <p:nvSpPr>
            <p:cNvPr id="1041" name="Rectangle 11"/>
            <p:cNvSpPr>
              <a:spLocks noChangeArrowheads="1"/>
            </p:cNvSpPr>
            <p:nvPr/>
          </p:nvSpPr>
          <p:spPr bwMode="auto">
            <a:xfrm>
              <a:off x="83" y="86"/>
              <a:ext cx="89" cy="87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2400" smtClean="0">
                <a:latin typeface="Times New Roman" pitchFamily="18" charset="0"/>
              </a:endParaRPr>
            </a:p>
          </p:txBody>
        </p:sp>
        <p:sp>
          <p:nvSpPr>
            <p:cNvPr id="1042" name="Rectangle 12"/>
            <p:cNvSpPr>
              <a:spLocks noChangeArrowheads="1"/>
            </p:cNvSpPr>
            <p:nvPr/>
          </p:nvSpPr>
          <p:spPr bwMode="auto">
            <a:xfrm>
              <a:off x="258" y="171"/>
              <a:ext cx="87" cy="8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accent2"/>
                </a:solidFill>
              </a:endParaRPr>
            </a:p>
          </p:txBody>
        </p:sp>
        <p:sp>
          <p:nvSpPr>
            <p:cNvPr id="1043" name="Rectangle 13"/>
            <p:cNvSpPr>
              <a:spLocks noChangeArrowheads="1"/>
            </p:cNvSpPr>
            <p:nvPr/>
          </p:nvSpPr>
          <p:spPr bwMode="auto">
            <a:xfrm>
              <a:off x="173" y="258"/>
              <a:ext cx="86" cy="8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accent2"/>
                </a:solidFill>
              </a:endParaRPr>
            </a:p>
          </p:txBody>
        </p:sp>
      </p:grpSp>
      <p:sp>
        <p:nvSpPr>
          <p:cNvPr id="1030" name="Rectangle 14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28600"/>
            <a:ext cx="8229600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1031" name="Rectangle 15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3886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23568" name="Rectangle 1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kumimoji="0" sz="1200">
                <a:latin typeface="Arial" charset="0"/>
              </a:defRPr>
            </a:lvl1pPr>
          </a:lstStyle>
          <a:p>
            <a:pPr>
              <a:defRPr/>
            </a:pPr>
            <a:fld id="{AF9D84FC-A634-4707-8276-1E3C315C0554}" type="datetime1">
              <a:rPr lang="zh-TW" altLang="en-US"/>
              <a:pPr>
                <a:defRPr/>
              </a:pPr>
              <a:t>2017/9/30</a:t>
            </a:fld>
            <a:endParaRPr lang="en-US" altLang="zh-TW"/>
          </a:p>
        </p:txBody>
      </p:sp>
      <p:pic>
        <p:nvPicPr>
          <p:cNvPr id="20" name="Picture 2" descr="F:\永忠研究\大學上課\國立暨南大學\NCNU_Logo.png"/>
          <p:cNvPicPr>
            <a:picLocks noChangeAspect="1" noChangeArrowheads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328" y="62197"/>
            <a:ext cx="1526082" cy="342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70" r:id="rId1"/>
    <p:sldLayoutId id="2147483871" r:id="rId2"/>
    <p:sldLayoutId id="2147483859" r:id="rId3"/>
    <p:sldLayoutId id="2147483860" r:id="rId4"/>
    <p:sldLayoutId id="2147483861" r:id="rId5"/>
    <p:sldLayoutId id="2147483862" r:id="rId6"/>
    <p:sldLayoutId id="2147483863" r:id="rId7"/>
    <p:sldLayoutId id="2147483864" r:id="rId8"/>
    <p:sldLayoutId id="2147483865" r:id="rId9"/>
    <p:sldLayoutId id="2147483866" r:id="rId10"/>
    <p:sldLayoutId id="2147483867" r:id="rId11"/>
    <p:sldLayoutId id="2147483868" r:id="rId12"/>
    <p:sldLayoutId id="2147483869" r:id="rId13"/>
  </p:sldLayoutIdLst>
  <p:transition spd="med"/>
  <p:timing>
    <p:tnLst>
      <p:par>
        <p:cTn id="1" dur="indefinite" restart="never" nodeType="tmRoot"/>
      </p:par>
    </p:tnLst>
  </p:timing>
  <p:hf hdr="0" ftr="0"/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3600">
          <a:solidFill>
            <a:schemeClr val="bg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3600">
          <a:solidFill>
            <a:schemeClr val="bg2"/>
          </a:solidFill>
          <a:latin typeface="Times New Roman" pitchFamily="18" charset="0"/>
          <a:ea typeface="標楷體" pitchFamily="65" charset="-12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3600">
          <a:solidFill>
            <a:schemeClr val="bg2"/>
          </a:solidFill>
          <a:latin typeface="Times New Roman" pitchFamily="18" charset="0"/>
          <a:ea typeface="標楷體" pitchFamily="65" charset="-12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3600">
          <a:solidFill>
            <a:schemeClr val="bg2"/>
          </a:solidFill>
          <a:latin typeface="Times New Roman" pitchFamily="18" charset="0"/>
          <a:ea typeface="標楷體" pitchFamily="65" charset="-12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3600">
          <a:solidFill>
            <a:schemeClr val="bg2"/>
          </a:solidFill>
          <a:latin typeface="Times New Roman" pitchFamily="18" charset="0"/>
          <a:ea typeface="標楷體" pitchFamily="65" charset="-120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3600">
          <a:solidFill>
            <a:schemeClr val="bg2"/>
          </a:solidFill>
          <a:latin typeface="Times New Roman" pitchFamily="18" charset="0"/>
          <a:ea typeface="標楷體" pitchFamily="65" charset="-120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3600">
          <a:solidFill>
            <a:schemeClr val="bg2"/>
          </a:solidFill>
          <a:latin typeface="Times New Roman" pitchFamily="18" charset="0"/>
          <a:ea typeface="標楷體" pitchFamily="65" charset="-120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3600">
          <a:solidFill>
            <a:schemeClr val="bg2"/>
          </a:solidFill>
          <a:latin typeface="Times New Roman" pitchFamily="18" charset="0"/>
          <a:ea typeface="標楷體" pitchFamily="65" charset="-120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3600">
          <a:solidFill>
            <a:schemeClr val="bg2"/>
          </a:solidFill>
          <a:latin typeface="Times New Roman" pitchFamily="18" charset="0"/>
          <a:ea typeface="標楷體" pitchFamily="65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75000"/>
        <a:buFont typeface="Wingdings" pitchFamily="2" charset="2"/>
        <a:buChar char="n"/>
        <a:defRPr kumimoji="1"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80000"/>
        <a:buFont typeface="Wingdings" pitchFamily="2" charset="2"/>
        <a:buChar char="¨"/>
        <a:defRPr kumimoji="1"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65000"/>
        <a:buFont typeface="Wingdings" pitchFamily="2" charset="2"/>
        <a:buChar char="n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¨"/>
        <a:defRPr kumimoji="1" sz="24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kumimoji="1" sz="24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kumimoji="1" sz="24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kumimoji="1" sz="24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kumimoji="1" sz="24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kumimoji="1" sz="24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0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0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0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0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0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0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0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0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3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0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0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799184" y="1628800"/>
            <a:ext cx="7344816" cy="2820888"/>
          </a:xfrm>
        </p:spPr>
        <p:txBody>
          <a:bodyPr/>
          <a:lstStyle/>
          <a:p>
            <a:pPr algn="ctr"/>
            <a:r>
              <a:rPr lang="zh-TW" altLang="en-US" sz="4000" dirty="0"/>
              <a:t>物聯網系統設計與實作</a:t>
            </a:r>
            <a:r>
              <a:rPr lang="en-US" altLang="zh-TW" sz="4000" dirty="0" smtClean="0"/>
              <a:t/>
            </a:r>
            <a:br>
              <a:rPr lang="en-US" altLang="zh-TW" sz="4000" dirty="0" smtClean="0"/>
            </a:br>
            <a:r>
              <a:rPr lang="zh-TW" altLang="zh-TW" sz="4000" dirty="0"/>
              <a:t/>
            </a:r>
            <a:br>
              <a:rPr lang="zh-TW" altLang="zh-TW" sz="4000" dirty="0"/>
            </a:br>
            <a:r>
              <a:rPr lang="en-US" altLang="zh-TW" sz="2800" dirty="0"/>
              <a:t>Ameba_</a:t>
            </a:r>
            <a:r>
              <a:rPr lang="zh-TW" altLang="en-US" sz="2800" dirty="0"/>
              <a:t>進階</a:t>
            </a:r>
            <a:r>
              <a:rPr lang="zh-TW" altLang="en-US" sz="2800" dirty="0" smtClean="0"/>
              <a:t>程式設計 </a:t>
            </a:r>
            <a:r>
              <a:rPr lang="en-US" altLang="zh-TW" sz="2800" dirty="0" smtClean="0"/>
              <a:t>(</a:t>
            </a:r>
            <a:r>
              <a:rPr lang="zh-TW" altLang="en-US" sz="2800" dirty="0"/>
              <a:t>類比讀寫</a:t>
            </a:r>
            <a:r>
              <a:rPr lang="en-US" altLang="zh-TW" sz="2800" dirty="0"/>
              <a:t>)</a:t>
            </a:r>
            <a:endParaRPr lang="zh-TW" altLang="en-US" sz="2400" b="1" dirty="0" smtClean="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標楷體" pitchFamily="65" charset="-120"/>
            </a:endParaRP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23850" y="4460875"/>
            <a:ext cx="8667750" cy="2016125"/>
          </a:xfrm>
        </p:spPr>
        <p:txBody>
          <a:bodyPr/>
          <a:lstStyle/>
          <a:p>
            <a:pPr algn="ctr" eaLnBrk="1" hangingPunct="1"/>
            <a:endParaRPr lang="en-US" altLang="zh-TW" sz="2000" dirty="0"/>
          </a:p>
          <a:p>
            <a:pPr algn="ctr" eaLnBrk="1" hangingPunct="1"/>
            <a:r>
              <a:rPr lang="zh-TW" altLang="en-US" sz="2000" dirty="0"/>
              <a:t>講師：曹永忠 </a:t>
            </a:r>
            <a:endParaRPr lang="en-US" altLang="zh-TW" sz="2000" dirty="0"/>
          </a:p>
          <a:p>
            <a:pPr algn="ctr" eaLnBrk="1" hangingPunct="1"/>
            <a:endParaRPr lang="zh-TW" altLang="en-US" sz="2000" dirty="0"/>
          </a:p>
          <a:p>
            <a:pPr algn="ctr" eaLnBrk="1" hangingPunct="1"/>
            <a:r>
              <a:rPr lang="zh-TW" altLang="en-US" sz="2000" dirty="0"/>
              <a:t>國立暨南大學電機工程學系</a:t>
            </a:r>
            <a:endParaRPr lang="en-US" altLang="zh-TW" sz="2000" dirty="0"/>
          </a:p>
        </p:txBody>
      </p:sp>
    </p:spTree>
    <p:extLst>
      <p:ext uri="{BB962C8B-B14F-4D97-AF65-F5344CB8AC3E}">
        <p14:creationId xmlns:p14="http://schemas.microsoft.com/office/powerpoint/2010/main" val="904769555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sz="quarter" idx="4294967295"/>
          </p:nvPr>
        </p:nvSpPr>
        <p:spPr>
          <a:xfrm>
            <a:off x="457200" y="500063"/>
            <a:ext cx="8229600" cy="5824537"/>
          </a:xfrm>
          <a:prstGeom prst="rect">
            <a:avLst/>
          </a:prstGeom>
        </p:spPr>
        <p:txBody>
          <a:bodyPr/>
          <a:lstStyle/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</a:t>
            </a:r>
            <a:r>
              <a:rPr lang="zh-TW" altLang="en-US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四</a:t>
            </a:r>
            <a:r>
              <a:rPr lang="en-US" altLang="zh-TW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.)</a:t>
            </a:r>
            <a:r>
              <a:rPr lang="zh-TW" altLang="en-US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函式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: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1.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 </a:t>
            </a: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pinMode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(7,INPUT)									//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將腳位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7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設定為輸入模式</a:t>
            </a:r>
            <a:endParaRPr lang="en-US" altLang="zh-TW" sz="28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en-US" altLang="zh-TW" sz="28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2.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 </a:t>
            </a: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digitalWrite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(8,HIGH)	(</a:t>
            </a:r>
            <a:r>
              <a:rPr lang="zh-TW" altLang="en-US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數位腳專用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)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					//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將腳位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8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設定輸出高電位</a:t>
            </a:r>
            <a:endParaRPr lang="en-US" altLang="zh-TW" sz="28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en-US" altLang="zh-TW" sz="28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3.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 </a:t>
            </a: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val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=</a:t>
            </a: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digitalRead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(7)	(</a:t>
            </a:r>
            <a:r>
              <a:rPr lang="zh-TW" altLang="en-US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數位腳專用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)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					//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讀出腳位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7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的值並指定給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				</a:t>
            </a: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val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變數</a:t>
            </a:r>
            <a:endParaRPr lang="en-US" altLang="zh-TW" sz="28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en-US" altLang="zh-TW" sz="28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en-US" altLang="zh-TW" sz="28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656331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2"/>
          <p:cNvSpPr>
            <a:spLocks noGrp="1"/>
          </p:cNvSpPr>
          <p:nvPr>
            <p:ph sz="quarter" idx="4294967295"/>
          </p:nvPr>
        </p:nvSpPr>
        <p:spPr>
          <a:xfrm>
            <a:off x="428625" y="500063"/>
            <a:ext cx="8229600" cy="5824537"/>
          </a:xfrm>
          <a:prstGeom prst="rect">
            <a:avLst/>
          </a:prstGeom>
        </p:spPr>
        <p:txBody>
          <a:bodyPr/>
          <a:lstStyle/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4.analogWrite(9,128)	(</a:t>
            </a:r>
            <a:r>
              <a:rPr lang="zh-TW" altLang="en-US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數位訊號專用所設計的函式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)	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	 				//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將擁有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PWM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的數位腳位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9				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設定輸出電位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2.5V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對應值大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				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約為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128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en-US" altLang="zh-TW" sz="2800" dirty="0" smtClean="0">
              <a:solidFill>
                <a:srgbClr val="FF0000"/>
              </a:solidFill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5.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 </a:t>
            </a: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val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=</a:t>
            </a: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analogRead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(0)	(</a:t>
            </a:r>
            <a:r>
              <a:rPr lang="zh-TW" altLang="en-US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類比腳專用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)						//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讀出腳位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0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的值並指定給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				</a:t>
            </a: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val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變數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且</a:t>
            </a:r>
            <a:r>
              <a:rPr lang="en-US" altLang="zh-TW" sz="2800" dirty="0" err="1" smtClean="0">
                <a:solidFill>
                  <a:srgbClr val="C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analogRead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可讀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				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取範圍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0(0V)~1023(5V))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en-US" altLang="zh-TW" sz="2800" dirty="0" smtClean="0"/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en-US" altLang="zh-TW" sz="2800" dirty="0" smtClean="0"/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en-US" altLang="zh-TW" sz="2800" dirty="0" smtClean="0"/>
          </a:p>
        </p:txBody>
      </p:sp>
    </p:spTree>
    <p:extLst>
      <p:ext uri="{BB962C8B-B14F-4D97-AF65-F5344CB8AC3E}">
        <p14:creationId xmlns:p14="http://schemas.microsoft.com/office/powerpoint/2010/main" val="356164371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D0514D6A-727F-4CD4-90DB-5DAF696D05A3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12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07523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814F955F-A3E4-484D-B634-B6699922A0D2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2017/9/30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3891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04925" y="2708275"/>
            <a:ext cx="6324600" cy="1371600"/>
          </a:xfrm>
        </p:spPr>
        <p:txBody>
          <a:bodyPr/>
          <a:lstStyle/>
          <a:p>
            <a:pPr marL="742950" indent="-742950" algn="ctr">
              <a:defRPr/>
            </a:pPr>
            <a:r>
              <a:rPr lang="zh-TW" altLang="en-US" b="1" dirty="0">
                <a:solidFill>
                  <a:schemeClr val="accent5">
                    <a:lumMod val="50000"/>
                  </a:schemeClr>
                </a:solidFill>
              </a:rPr>
              <a:t>系統</a:t>
            </a: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開發</a:t>
            </a:r>
            <a:endParaRPr lang="zh-TW" altLang="en-US" b="1"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3375401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E5D7C012-BF8E-494F-9E41-7A5FF8DC076A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13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08547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1F4BA4AB-11C1-4E48-BAE9-868DE1339B2B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2017/9/30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10854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04925" y="2708275"/>
            <a:ext cx="6324600" cy="1371600"/>
          </a:xfrm>
        </p:spPr>
        <p:txBody>
          <a:bodyPr/>
          <a:lstStyle/>
          <a:p>
            <a:pPr marL="742950" indent="-742950" algn="ctr"/>
            <a:r>
              <a:rPr lang="zh-TW" altLang="en-US" dirty="0" smtClean="0"/>
              <a:t>啟動開發環境</a:t>
            </a:r>
          </a:p>
        </p:txBody>
      </p:sp>
    </p:spTree>
    <p:extLst>
      <p:ext uri="{BB962C8B-B14F-4D97-AF65-F5344CB8AC3E}">
        <p14:creationId xmlns:p14="http://schemas.microsoft.com/office/powerpoint/2010/main" val="4179622193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 smtClean="0"/>
              <a:t>開啟程式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059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AEA15293-F6F7-48D9-9DF9-073DFD323F68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14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059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60334338-245B-4D6C-B110-CC0DDF84A70D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2017/9/30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37" y="1515730"/>
            <a:ext cx="8824342" cy="4961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圓角矩形 6"/>
          <p:cNvSpPr/>
          <p:nvPr/>
        </p:nvSpPr>
        <p:spPr>
          <a:xfrm>
            <a:off x="971600" y="2235763"/>
            <a:ext cx="5328592" cy="854698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圓角矩形 7"/>
          <p:cNvSpPr/>
          <p:nvPr/>
        </p:nvSpPr>
        <p:spPr>
          <a:xfrm>
            <a:off x="1979712" y="4509120"/>
            <a:ext cx="1872208" cy="854698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49646429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 smtClean="0"/>
              <a:t>啟動程式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1619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2A0786EB-E4CE-4CE0-908E-6255CC2584D3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15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1620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FA41D39A-1105-4802-BA67-58BB5F85FB4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2017/9/30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555024"/>
            <a:ext cx="7754566" cy="43598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07735273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smtClean="0"/>
              <a:t>選擇開發版</a:t>
            </a:r>
            <a:endParaRPr lang="zh-TW" altLang="en-US" b="1" smtClean="0">
              <a:solidFill>
                <a:srgbClr val="E56700"/>
              </a:solidFill>
            </a:endParaRPr>
          </a:p>
        </p:txBody>
      </p:sp>
      <p:sp>
        <p:nvSpPr>
          <p:cNvPr id="112643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4B48BAE9-92B9-4332-B03F-1BE10437F661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16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2644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AA25D131-05B5-45EE-A23E-36760491E7FB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2017/9/30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628800"/>
            <a:ext cx="7888081" cy="4434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圓角矩形 6"/>
          <p:cNvSpPr/>
          <p:nvPr/>
        </p:nvSpPr>
        <p:spPr>
          <a:xfrm>
            <a:off x="2291408" y="2852936"/>
            <a:ext cx="4152800" cy="504056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2227991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smtClean="0"/>
              <a:t>確定通訊埠</a:t>
            </a:r>
            <a:endParaRPr lang="zh-TW" altLang="en-US" b="1" smtClean="0">
              <a:solidFill>
                <a:srgbClr val="E56700"/>
              </a:solidFill>
            </a:endParaRPr>
          </a:p>
        </p:txBody>
      </p:sp>
      <p:sp>
        <p:nvSpPr>
          <p:cNvPr id="113667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4C374333-210F-48BE-A5DE-6E92057D343A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17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3668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C51F560B-C4FA-4C9E-A126-868D3A4A577F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2017/9/30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541004"/>
            <a:ext cx="8784976" cy="493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圓角矩形 6"/>
          <p:cNvSpPr/>
          <p:nvPr/>
        </p:nvSpPr>
        <p:spPr>
          <a:xfrm>
            <a:off x="421433" y="4001038"/>
            <a:ext cx="4152800" cy="504056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98623755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smtClean="0"/>
              <a:t>選擇通訊埠</a:t>
            </a:r>
            <a:endParaRPr lang="zh-TW" altLang="en-US" b="1" smtClean="0">
              <a:solidFill>
                <a:srgbClr val="E56700"/>
              </a:solidFill>
            </a:endParaRPr>
          </a:p>
        </p:txBody>
      </p:sp>
      <p:sp>
        <p:nvSpPr>
          <p:cNvPr id="114691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B870C25-5BEA-4057-90C3-F867E17E8B60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18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4692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44477007-30F6-4E3D-B336-30FC76C7DC72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2017/9/30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642" y="1736675"/>
            <a:ext cx="8016158" cy="450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圓角矩形 6"/>
          <p:cNvSpPr/>
          <p:nvPr/>
        </p:nvSpPr>
        <p:spPr>
          <a:xfrm>
            <a:off x="2843808" y="3135187"/>
            <a:ext cx="4152800" cy="504056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56621543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 smtClean="0"/>
              <a:t>開啟程式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19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2017/9/30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556792"/>
            <a:ext cx="8559640" cy="4812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圓角矩形 6"/>
          <p:cNvSpPr/>
          <p:nvPr/>
        </p:nvSpPr>
        <p:spPr>
          <a:xfrm>
            <a:off x="1524000" y="2276872"/>
            <a:ext cx="4152800" cy="504056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02716098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投影片編號版面配置區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4D4711D9-3A14-4E54-AE28-C1C7ADAEAD13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47107" name="日期版面配置區 5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1921B181-E71B-43D0-97F5-4CB3CAA67AEA}" type="datetime1">
              <a:rPr kumimoji="0" lang="zh-TW" altLang="en-US" sz="1200" smtClean="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2017/9/30</a:t>
            </a:fld>
            <a:endParaRPr kumimoji="0" lang="en-US" altLang="zh-TW" sz="1200" smtClean="0">
              <a:latin typeface="Arial" charset="0"/>
              <a:ea typeface="新細明體" pitchFamily="18" charset="-120"/>
            </a:endParaRPr>
          </a:p>
        </p:txBody>
      </p:sp>
      <p:sp>
        <p:nvSpPr>
          <p:cNvPr id="7172" name="Rectangle 2"/>
          <p:cNvSpPr>
            <a:spLocks noGrp="1" noChangeArrowheads="1"/>
          </p:cNvSpPr>
          <p:nvPr>
            <p:ph type="title"/>
          </p:nvPr>
        </p:nvSpPr>
        <p:spPr>
          <a:xfrm>
            <a:off x="1403350" y="2781300"/>
            <a:ext cx="6324600" cy="1371600"/>
          </a:xfrm>
        </p:spPr>
        <p:txBody>
          <a:bodyPr/>
          <a:lstStyle/>
          <a:p>
            <a:pPr algn="ctr" eaLnBrk="1" hangingPunct="1">
              <a:defRPr/>
            </a:pPr>
            <a:r>
              <a:rPr lang="en-US" altLang="zh-TW" b="1" dirty="0" smtClean="0">
                <a:solidFill>
                  <a:schemeClr val="accent5">
                    <a:lumMod val="50000"/>
                  </a:schemeClr>
                </a:solidFill>
              </a:rPr>
              <a:t>Arduino </a:t>
            </a: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程式介紹</a:t>
            </a:r>
          </a:p>
        </p:txBody>
      </p:sp>
    </p:spTree>
    <p:extLst>
      <p:ext uri="{BB962C8B-B14F-4D97-AF65-F5344CB8AC3E}">
        <p14:creationId xmlns:p14="http://schemas.microsoft.com/office/powerpoint/2010/main" val="1122147806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E5D7C012-BF8E-494F-9E41-7A5FF8DC076A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08547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1F4BA4AB-11C1-4E48-BAE9-868DE1339B2B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2017/9/30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10854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04925" y="2708275"/>
            <a:ext cx="6324600" cy="1371600"/>
          </a:xfrm>
        </p:spPr>
        <p:txBody>
          <a:bodyPr/>
          <a:lstStyle/>
          <a:p>
            <a:pPr marL="742950" indent="-742950" algn="ctr"/>
            <a:r>
              <a:rPr lang="en-US" altLang="zh-TW" dirty="0" smtClean="0"/>
              <a:t>Ameba </a:t>
            </a:r>
            <a:r>
              <a:rPr lang="zh-TW" altLang="en-US" dirty="0" smtClean="0"/>
              <a:t>腳位說明</a:t>
            </a:r>
          </a:p>
        </p:txBody>
      </p:sp>
    </p:spTree>
    <p:extLst>
      <p:ext uri="{BB962C8B-B14F-4D97-AF65-F5344CB8AC3E}">
        <p14:creationId xmlns:p14="http://schemas.microsoft.com/office/powerpoint/2010/main" val="3965217661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21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2017/9/30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1026" name="Picture 2" descr="D:\永忠研究\大學上課\崑山科技大學\105微處理機一\上課內容\程式設計\amebar腳位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246461" y="131912"/>
            <a:ext cx="6674742" cy="6504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9282363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E5D7C012-BF8E-494F-9E41-7A5FF8DC076A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22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08547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1F4BA4AB-11C1-4E48-BAE9-868DE1339B2B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2017/9/30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10854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04925" y="2708275"/>
            <a:ext cx="6324600" cy="1371600"/>
          </a:xfrm>
        </p:spPr>
        <p:txBody>
          <a:bodyPr/>
          <a:lstStyle/>
          <a:p>
            <a:pPr marL="742950" indent="-742950" algn="ctr"/>
            <a:r>
              <a:rPr lang="zh-TW" altLang="en-US" dirty="0" smtClean="0"/>
              <a:t>簡單類比輸入模組</a:t>
            </a:r>
          </a:p>
        </p:txBody>
      </p:sp>
    </p:spTree>
    <p:extLst>
      <p:ext uri="{BB962C8B-B14F-4D97-AF65-F5344CB8AC3E}">
        <p14:creationId xmlns:p14="http://schemas.microsoft.com/office/powerpoint/2010/main" val="4253008714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 smtClean="0">
                <a:solidFill>
                  <a:srgbClr val="E56700"/>
                </a:solidFill>
              </a:rPr>
              <a:t>類比搖桿元件</a:t>
            </a: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23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2017/9/30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2" name="Picture 2" descr="D:\永忠研究\大學上課\崑山科技大學\105微處理機一\上課內容\零件圖\雙軸按鍵搖杆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685363"/>
            <a:ext cx="6995120" cy="5172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6271592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>
                <a:solidFill>
                  <a:srgbClr val="E56700"/>
                </a:solidFill>
              </a:rPr>
              <a:t>類比搖桿元件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24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2017/9/30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2050" name="Picture 2" descr="D:\永忠研究\大學上課\崑山科技大學\105微處理機一\上課內容\零件圖\雙軸按鍵搖杆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497360"/>
            <a:ext cx="5187815" cy="5208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1365125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/>
            <a:r>
              <a:rPr lang="zh-TW" altLang="en-US" b="1" dirty="0">
                <a:solidFill>
                  <a:srgbClr val="E56700"/>
                </a:solidFill>
              </a:rPr>
              <a:t>類比</a:t>
            </a:r>
            <a:r>
              <a:rPr lang="zh-TW" altLang="en-US" b="1" dirty="0" smtClean="0">
                <a:solidFill>
                  <a:srgbClr val="E56700"/>
                </a:solidFill>
              </a:rPr>
              <a:t>搖桿連接電路</a:t>
            </a: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25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2017/9/30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3074" name="Picture 2" descr="D:\永忠研究\大學上課\崑山科技大學\105微處理機一\上課內容\電路圖\基本電路_Joystick_bb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7" y="1340769"/>
            <a:ext cx="7488832" cy="5255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4230452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E5D7C012-BF8E-494F-9E41-7A5FF8DC076A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26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08547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1F4BA4AB-11C1-4E48-BAE9-868DE1339B2B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2017/9/30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10854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04925" y="2708275"/>
            <a:ext cx="6324600" cy="1371600"/>
          </a:xfrm>
        </p:spPr>
        <p:txBody>
          <a:bodyPr/>
          <a:lstStyle/>
          <a:p>
            <a:pPr marL="742950" indent="-742950" algn="ctr"/>
            <a:r>
              <a:rPr lang="zh-TW" altLang="en-US" dirty="0" smtClean="0"/>
              <a:t>類比資料輸入</a:t>
            </a:r>
          </a:p>
        </p:txBody>
      </p:sp>
    </p:spTree>
    <p:extLst>
      <p:ext uri="{BB962C8B-B14F-4D97-AF65-F5344CB8AC3E}">
        <p14:creationId xmlns:p14="http://schemas.microsoft.com/office/powerpoint/2010/main" val="3096010352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E5D7C012-BF8E-494F-9E41-7A5FF8DC076A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27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08547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1F4BA4AB-11C1-4E48-BAE9-868DE1339B2B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2017/9/30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10854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04925" y="2708275"/>
            <a:ext cx="6324600" cy="1371600"/>
          </a:xfrm>
        </p:spPr>
        <p:txBody>
          <a:bodyPr/>
          <a:lstStyle/>
          <a:p>
            <a:pPr marL="742950" indent="-742950" algn="ctr"/>
            <a:r>
              <a:rPr lang="zh-TW" altLang="en-US" dirty="0" smtClean="0"/>
              <a:t>讀取搖桿資料</a:t>
            </a:r>
          </a:p>
        </p:txBody>
      </p:sp>
    </p:spTree>
    <p:extLst>
      <p:ext uri="{BB962C8B-B14F-4D97-AF65-F5344CB8AC3E}">
        <p14:creationId xmlns:p14="http://schemas.microsoft.com/office/powerpoint/2010/main" val="3792232162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en-US" altLang="zh-TW" b="1" dirty="0"/>
              <a:t>Joystick01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28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2017/9/30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899592" y="1917458"/>
            <a:ext cx="74168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altLang="zh-TW" dirty="0"/>
              <a:t>#define VRX 1</a:t>
            </a:r>
          </a:p>
          <a:p>
            <a:r>
              <a:rPr lang="it-IT" altLang="zh-TW" dirty="0"/>
              <a:t>#define VRY 2</a:t>
            </a:r>
          </a:p>
        </p:txBody>
      </p:sp>
      <p:sp>
        <p:nvSpPr>
          <p:cNvPr id="3" name="矩形 2"/>
          <p:cNvSpPr/>
          <p:nvPr/>
        </p:nvSpPr>
        <p:spPr>
          <a:xfrm>
            <a:off x="2195736" y="3869954"/>
            <a:ext cx="387798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3600" dirty="0"/>
              <a:t>設定類比輸入接腳</a:t>
            </a:r>
          </a:p>
        </p:txBody>
      </p:sp>
    </p:spTree>
    <p:extLst>
      <p:ext uri="{BB962C8B-B14F-4D97-AF65-F5344CB8AC3E}">
        <p14:creationId xmlns:p14="http://schemas.microsoft.com/office/powerpoint/2010/main" val="2777622445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en-US" altLang="zh-TW" b="1" dirty="0" smtClean="0"/>
              <a:t>Joystick02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29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2017/9/30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899592" y="1917458"/>
            <a:ext cx="7416824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altLang="zh-TW" dirty="0"/>
              <a:t>#define VRX 1</a:t>
            </a:r>
          </a:p>
          <a:p>
            <a:r>
              <a:rPr lang="it-IT" altLang="zh-TW" dirty="0"/>
              <a:t>#define VRY 2</a:t>
            </a:r>
          </a:p>
          <a:p>
            <a:endParaRPr lang="it-IT" altLang="zh-TW" dirty="0"/>
          </a:p>
          <a:p>
            <a:r>
              <a:rPr lang="it-IT" altLang="zh-TW" dirty="0"/>
              <a:t>void setup() {</a:t>
            </a:r>
          </a:p>
          <a:p>
            <a:r>
              <a:rPr lang="it-IT" altLang="zh-TW" dirty="0"/>
              <a:t>  // put your setup code here, to run once:</a:t>
            </a:r>
          </a:p>
          <a:p>
            <a:r>
              <a:rPr lang="it-IT" altLang="zh-TW" dirty="0"/>
              <a:t>  Serial.begin(9600) ;</a:t>
            </a:r>
          </a:p>
          <a:p>
            <a:r>
              <a:rPr lang="it-IT" altLang="zh-TW" dirty="0"/>
              <a:t>  Serial.println("Program Start") ;</a:t>
            </a:r>
          </a:p>
          <a:p>
            <a:r>
              <a:rPr lang="it-IT" altLang="zh-TW" dirty="0"/>
              <a:t>  </a:t>
            </a:r>
          </a:p>
          <a:p>
            <a:endParaRPr lang="it-IT" altLang="zh-TW" dirty="0"/>
          </a:p>
          <a:p>
            <a:r>
              <a:rPr lang="it-IT" altLang="zh-TW" dirty="0"/>
              <a:t>}</a:t>
            </a:r>
          </a:p>
        </p:txBody>
      </p:sp>
      <p:sp>
        <p:nvSpPr>
          <p:cNvPr id="3" name="矩形 2"/>
          <p:cNvSpPr/>
          <p:nvPr/>
        </p:nvSpPr>
        <p:spPr>
          <a:xfrm>
            <a:off x="2051720" y="5301208"/>
            <a:ext cx="572464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3600" dirty="0" smtClean="0"/>
              <a:t>啟動監控通訊埠與通訊速度</a:t>
            </a:r>
            <a:endParaRPr lang="zh-TW" altLang="en-US" sz="3600" dirty="0"/>
          </a:p>
        </p:txBody>
      </p:sp>
    </p:spTree>
    <p:extLst>
      <p:ext uri="{BB962C8B-B14F-4D97-AF65-F5344CB8AC3E}">
        <p14:creationId xmlns:p14="http://schemas.microsoft.com/office/powerpoint/2010/main" val="3936517760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E2893FC4-6197-43AE-9E2E-DFC9AE70A91A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52227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741F51B7-98D3-4E2F-9500-91BCD59AED60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2017/9/30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5222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403350" y="2781300"/>
            <a:ext cx="6985000" cy="1371600"/>
          </a:xfrm>
        </p:spPr>
        <p:txBody>
          <a:bodyPr/>
          <a:lstStyle/>
          <a:p>
            <a:pPr marL="742950" indent="-742950" algn="ctr"/>
            <a:r>
              <a:rPr lang="en-US" altLang="zh-TW" dirty="0" smtClean="0"/>
              <a:t>Arduino</a:t>
            </a:r>
            <a:r>
              <a:rPr lang="zh-TW" altLang="en-US" dirty="0" smtClean="0"/>
              <a:t> </a:t>
            </a:r>
            <a:r>
              <a:rPr lang="zh-TW" altLang="en-US" dirty="0"/>
              <a:t>程式架構</a:t>
            </a:r>
            <a:endParaRPr lang="zh-TW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487753574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en-US" altLang="zh-TW" b="1" dirty="0" smtClean="0"/>
              <a:t>Joystick03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30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2017/9/30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899592" y="1917458"/>
            <a:ext cx="741682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void loop() {</a:t>
            </a:r>
          </a:p>
          <a:p>
            <a:r>
              <a:rPr lang="en-US" altLang="zh-TW" dirty="0"/>
              <a:t>  // put your main code here, to run repeatedly:</a:t>
            </a:r>
          </a:p>
          <a:p>
            <a:r>
              <a:rPr lang="en-US" altLang="zh-TW" dirty="0"/>
              <a:t>    </a:t>
            </a:r>
            <a:r>
              <a:rPr lang="en-US" altLang="zh-TW" dirty="0" err="1"/>
              <a:t>Serial.print</a:t>
            </a:r>
            <a:r>
              <a:rPr lang="en-US" altLang="zh-TW" dirty="0"/>
              <a:t>("Read X is :(") ;</a:t>
            </a:r>
          </a:p>
          <a:p>
            <a:r>
              <a:rPr lang="en-US" altLang="zh-TW" dirty="0"/>
              <a:t>    </a:t>
            </a:r>
            <a:r>
              <a:rPr lang="en-US" altLang="zh-TW" dirty="0" err="1"/>
              <a:t>Serial.print</a:t>
            </a:r>
            <a:r>
              <a:rPr lang="en-US" altLang="zh-TW" dirty="0"/>
              <a:t>(</a:t>
            </a:r>
            <a:r>
              <a:rPr lang="en-US" altLang="zh-TW" dirty="0" err="1"/>
              <a:t>analogRead</a:t>
            </a:r>
            <a:r>
              <a:rPr lang="en-US" altLang="zh-TW" dirty="0"/>
              <a:t>(VRX)) ;</a:t>
            </a:r>
          </a:p>
          <a:p>
            <a:r>
              <a:rPr lang="en-US" altLang="zh-TW" dirty="0"/>
              <a:t>    </a:t>
            </a:r>
            <a:r>
              <a:rPr lang="en-US" altLang="zh-TW" dirty="0" err="1"/>
              <a:t>Serial.print</a:t>
            </a:r>
            <a:r>
              <a:rPr lang="en-US" altLang="zh-TW" dirty="0"/>
              <a:t>(") \n") ;</a:t>
            </a:r>
          </a:p>
          <a:p>
            <a:r>
              <a:rPr lang="en-US" altLang="zh-TW" dirty="0"/>
              <a:t>    </a:t>
            </a:r>
          </a:p>
          <a:p>
            <a:r>
              <a:rPr lang="en-US" altLang="zh-TW" dirty="0"/>
              <a:t>}</a:t>
            </a:r>
            <a:endParaRPr lang="it-IT" altLang="zh-TW" dirty="0"/>
          </a:p>
        </p:txBody>
      </p:sp>
      <p:sp>
        <p:nvSpPr>
          <p:cNvPr id="3" name="矩形 2"/>
          <p:cNvSpPr/>
          <p:nvPr/>
        </p:nvSpPr>
        <p:spPr>
          <a:xfrm>
            <a:off x="1907704" y="4725144"/>
            <a:ext cx="449353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3600" dirty="0"/>
              <a:t>讀取</a:t>
            </a:r>
            <a:r>
              <a:rPr lang="zh-TW" altLang="en-US" sz="3600" dirty="0" smtClean="0"/>
              <a:t>類比輸入資料</a:t>
            </a:r>
            <a:r>
              <a:rPr lang="en-US" altLang="zh-TW" sz="3600" dirty="0" smtClean="0"/>
              <a:t>(X)</a:t>
            </a:r>
            <a:endParaRPr lang="zh-TW" altLang="en-US" sz="3600" dirty="0"/>
          </a:p>
        </p:txBody>
      </p:sp>
    </p:spTree>
    <p:extLst>
      <p:ext uri="{BB962C8B-B14F-4D97-AF65-F5344CB8AC3E}">
        <p14:creationId xmlns:p14="http://schemas.microsoft.com/office/powerpoint/2010/main" val="3936517760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en-US" altLang="zh-TW" b="1" dirty="0" smtClean="0"/>
              <a:t>Joystick04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31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2017/9/30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899592" y="1917458"/>
            <a:ext cx="741682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 </a:t>
            </a:r>
            <a:r>
              <a:rPr lang="en-US" altLang="zh-TW" dirty="0" err="1"/>
              <a:t>Serial.print</a:t>
            </a:r>
            <a:r>
              <a:rPr lang="en-US" altLang="zh-TW" dirty="0"/>
              <a:t>("Read Y is :(") ;</a:t>
            </a:r>
          </a:p>
          <a:p>
            <a:r>
              <a:rPr lang="en-US" altLang="zh-TW" dirty="0"/>
              <a:t>    </a:t>
            </a:r>
            <a:r>
              <a:rPr lang="en-US" altLang="zh-TW" dirty="0" err="1"/>
              <a:t>Serial.print</a:t>
            </a:r>
            <a:r>
              <a:rPr lang="en-US" altLang="zh-TW" dirty="0"/>
              <a:t>(</a:t>
            </a:r>
            <a:r>
              <a:rPr lang="en-US" altLang="zh-TW" dirty="0" err="1"/>
              <a:t>analogRead</a:t>
            </a:r>
            <a:r>
              <a:rPr lang="en-US" altLang="zh-TW" dirty="0"/>
              <a:t>(VRY)) ;</a:t>
            </a:r>
          </a:p>
          <a:p>
            <a:r>
              <a:rPr lang="en-US" altLang="zh-TW" dirty="0"/>
              <a:t>    </a:t>
            </a:r>
            <a:r>
              <a:rPr lang="en-US" altLang="zh-TW" dirty="0" err="1"/>
              <a:t>Serial.print</a:t>
            </a:r>
            <a:r>
              <a:rPr lang="en-US" altLang="zh-TW" dirty="0"/>
              <a:t>(") \n") ;</a:t>
            </a:r>
          </a:p>
          <a:p>
            <a:r>
              <a:rPr lang="en-US" altLang="zh-TW" dirty="0"/>
              <a:t> </a:t>
            </a:r>
            <a:endParaRPr lang="it-IT" altLang="zh-TW" dirty="0"/>
          </a:p>
        </p:txBody>
      </p:sp>
      <p:sp>
        <p:nvSpPr>
          <p:cNvPr id="3" name="矩形 2"/>
          <p:cNvSpPr/>
          <p:nvPr/>
        </p:nvSpPr>
        <p:spPr>
          <a:xfrm>
            <a:off x="2195736" y="3869954"/>
            <a:ext cx="449353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3600" dirty="0"/>
              <a:t>讀取類比輸入資料</a:t>
            </a:r>
            <a:r>
              <a:rPr lang="en-US" altLang="zh-TW" sz="3600" dirty="0" smtClean="0"/>
              <a:t>(Y)</a:t>
            </a:r>
            <a:endParaRPr lang="zh-TW" altLang="en-US" sz="3600" dirty="0"/>
          </a:p>
        </p:txBody>
      </p:sp>
    </p:spTree>
    <p:extLst>
      <p:ext uri="{BB962C8B-B14F-4D97-AF65-F5344CB8AC3E}">
        <p14:creationId xmlns:p14="http://schemas.microsoft.com/office/powerpoint/2010/main" val="3936517760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 smtClean="0">
                <a:solidFill>
                  <a:srgbClr val="E56700"/>
                </a:solidFill>
              </a:rPr>
              <a:t>看不到</a:t>
            </a:r>
            <a:r>
              <a:rPr lang="en-US" altLang="zh-TW" b="1" dirty="0" smtClean="0">
                <a:solidFill>
                  <a:srgbClr val="E56700"/>
                </a:solidFill>
              </a:rPr>
              <a:t>X</a:t>
            </a:r>
            <a:r>
              <a:rPr lang="zh-TW" altLang="en-US" b="1" dirty="0" smtClean="0">
                <a:solidFill>
                  <a:srgbClr val="E56700"/>
                </a:solidFill>
              </a:rPr>
              <a:t>值</a:t>
            </a: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32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2017/9/30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4098" name="Picture 2" descr="C:\Users\user\AppData\Local\Microsoft\Windows\INetCache\IE\424PDLUV\question-mark-1460071938EHF[1]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1527315"/>
            <a:ext cx="3038153" cy="4956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6517760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 smtClean="0">
                <a:solidFill>
                  <a:srgbClr val="E56700"/>
                </a:solidFill>
              </a:rPr>
              <a:t>看不到</a:t>
            </a:r>
            <a:r>
              <a:rPr lang="en-US" altLang="zh-TW" b="1" dirty="0" smtClean="0">
                <a:solidFill>
                  <a:srgbClr val="E56700"/>
                </a:solidFill>
              </a:rPr>
              <a:t>X</a:t>
            </a:r>
            <a:r>
              <a:rPr lang="zh-TW" altLang="en-US" b="1" dirty="0" smtClean="0">
                <a:solidFill>
                  <a:srgbClr val="E56700"/>
                </a:solidFill>
              </a:rPr>
              <a:t>值</a:t>
            </a: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33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2017/9/30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5122" name="Picture 2" descr="C:\Users\user\AppData\Local\Microsoft\Windows\INetCache\IE\2T6850WR\whywhywhy[1]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628800"/>
            <a:ext cx="7416824" cy="4070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7779539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en-US" altLang="zh-TW" b="1" dirty="0" smtClean="0"/>
              <a:t>Joystick5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34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2017/9/30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899592" y="1917458"/>
            <a:ext cx="7416824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altLang="zh-TW" dirty="0"/>
              <a:t>void loop() {</a:t>
            </a:r>
          </a:p>
          <a:p>
            <a:r>
              <a:rPr lang="it-IT" altLang="zh-TW" dirty="0"/>
              <a:t>  // put your main code here, to run repeatedly:</a:t>
            </a:r>
          </a:p>
          <a:p>
            <a:r>
              <a:rPr lang="it-IT" altLang="zh-TW" dirty="0"/>
              <a:t>    Serial.print("Read X is :(") ;</a:t>
            </a:r>
          </a:p>
          <a:p>
            <a:r>
              <a:rPr lang="it-IT" altLang="zh-TW" dirty="0"/>
              <a:t>    Serial.print(analogRead(VRX)) ;</a:t>
            </a:r>
          </a:p>
          <a:p>
            <a:r>
              <a:rPr lang="it-IT" altLang="zh-TW" dirty="0"/>
              <a:t>    Serial.print(") \n") ;</a:t>
            </a:r>
          </a:p>
          <a:p>
            <a:r>
              <a:rPr lang="it-IT" altLang="zh-TW" dirty="0"/>
              <a:t>    Serial.print("Read Y is :(") ;</a:t>
            </a:r>
          </a:p>
          <a:p>
            <a:r>
              <a:rPr lang="it-IT" altLang="zh-TW" dirty="0"/>
              <a:t>    Serial.print(analogRead(VRY)) ;</a:t>
            </a:r>
          </a:p>
          <a:p>
            <a:r>
              <a:rPr lang="it-IT" altLang="zh-TW" dirty="0"/>
              <a:t>    Serial.print(") \n") ;</a:t>
            </a:r>
          </a:p>
          <a:p>
            <a:r>
              <a:rPr lang="it-IT" altLang="zh-TW" dirty="0"/>
              <a:t>    delay(300) ; </a:t>
            </a:r>
          </a:p>
          <a:p>
            <a:r>
              <a:rPr lang="it-IT" altLang="zh-TW" dirty="0"/>
              <a:t>}</a:t>
            </a:r>
          </a:p>
        </p:txBody>
      </p:sp>
      <p:sp>
        <p:nvSpPr>
          <p:cNvPr id="3" name="矩形 2"/>
          <p:cNvSpPr/>
          <p:nvPr/>
        </p:nvSpPr>
        <p:spPr>
          <a:xfrm>
            <a:off x="1907704" y="5445224"/>
            <a:ext cx="20313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3600" dirty="0"/>
              <a:t>加入延遲</a:t>
            </a:r>
          </a:p>
        </p:txBody>
      </p:sp>
    </p:spTree>
    <p:extLst>
      <p:ext uri="{BB962C8B-B14F-4D97-AF65-F5344CB8AC3E}">
        <p14:creationId xmlns:p14="http://schemas.microsoft.com/office/powerpoint/2010/main" val="3936517760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E5D7C012-BF8E-494F-9E41-7A5FF8DC076A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35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08547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1F4BA4AB-11C1-4E48-BAE9-868DE1339B2B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2017/9/30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10854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04925" y="2708275"/>
            <a:ext cx="6324600" cy="1371600"/>
          </a:xfrm>
        </p:spPr>
        <p:txBody>
          <a:bodyPr/>
          <a:lstStyle/>
          <a:p>
            <a:pPr marL="742950" indent="-742950" algn="ctr"/>
            <a:r>
              <a:rPr lang="zh-TW" altLang="en-US" dirty="0" smtClean="0"/>
              <a:t>簡單</a:t>
            </a:r>
            <a:r>
              <a:rPr lang="en-US" altLang="zh-TW" dirty="0" smtClean="0"/>
              <a:t>PWM</a:t>
            </a:r>
            <a:r>
              <a:rPr lang="zh-TW" altLang="en-US" dirty="0" smtClean="0"/>
              <a:t>輸出</a:t>
            </a:r>
          </a:p>
        </p:txBody>
      </p:sp>
    </p:spTree>
    <p:extLst>
      <p:ext uri="{BB962C8B-B14F-4D97-AF65-F5344CB8AC3E}">
        <p14:creationId xmlns:p14="http://schemas.microsoft.com/office/powerpoint/2010/main" val="323937656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en-US" altLang="zh-TW" b="1" dirty="0" smtClean="0">
                <a:solidFill>
                  <a:srgbClr val="E56700"/>
                </a:solidFill>
              </a:rPr>
              <a:t>LED</a:t>
            </a:r>
            <a:r>
              <a:rPr lang="zh-TW" altLang="en-US" b="1" dirty="0" smtClean="0">
                <a:solidFill>
                  <a:srgbClr val="E56700"/>
                </a:solidFill>
              </a:rPr>
              <a:t> 元件</a:t>
            </a: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36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2017/9/30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1027" name="Picture 3" descr="D:\永忠研究\大學上課\崑山科技大學\105微處理機一\上課內容\零件圖\le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1628800"/>
            <a:ext cx="6822825" cy="3888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3086390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en-US" altLang="zh-TW" b="1" dirty="0">
                <a:solidFill>
                  <a:srgbClr val="E56700"/>
                </a:solidFill>
              </a:rPr>
              <a:t>LED</a:t>
            </a:r>
            <a:r>
              <a:rPr lang="zh-TW" altLang="en-US" b="1" dirty="0">
                <a:solidFill>
                  <a:srgbClr val="E56700"/>
                </a:solidFill>
              </a:rPr>
              <a:t> 元件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37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2017/9/30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2" name="Picture 2" descr="D:\永忠研究\大學上課\崑山科技大學\105微處理機一\上課內容\零件圖\LED正負腳位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1412775"/>
            <a:ext cx="2880320" cy="5191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5812896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/>
            <a:r>
              <a:rPr lang="en-US" altLang="zh-TW" b="1" dirty="0" smtClean="0">
                <a:solidFill>
                  <a:srgbClr val="E56700"/>
                </a:solidFill>
              </a:rPr>
              <a:t>PWM</a:t>
            </a:r>
            <a:r>
              <a:rPr lang="zh-TW" altLang="en-US" b="1" dirty="0" smtClean="0">
                <a:solidFill>
                  <a:srgbClr val="E56700"/>
                </a:solidFill>
              </a:rPr>
              <a:t>連接電路</a:t>
            </a: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38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2017/9/30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3075" name="Picture 3" descr="D:\永忠研究\大學上課\崑山科技大學\105微處理機一\上課內容\電路圖\基本電路_1LED_PWM_bb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4192" y="1196752"/>
            <a:ext cx="6410176" cy="5582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1120628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E5D7C012-BF8E-494F-9E41-7A5FF8DC076A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39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08547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1F4BA4AB-11C1-4E48-BAE9-868DE1339B2B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2017/9/30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10854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04925" y="2708275"/>
            <a:ext cx="6324600" cy="1371600"/>
          </a:xfrm>
        </p:spPr>
        <p:txBody>
          <a:bodyPr/>
          <a:lstStyle/>
          <a:p>
            <a:pPr marL="742950" indent="-742950" algn="ctr"/>
            <a:r>
              <a:rPr lang="zh-TW" altLang="en-US" dirty="0" smtClean="0"/>
              <a:t>類比資料輸</a:t>
            </a:r>
            <a:r>
              <a:rPr lang="zh-TW" altLang="en-US" dirty="0"/>
              <a:t>出</a:t>
            </a:r>
            <a:endParaRPr lang="zh-TW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329275739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標題 1"/>
          <p:cNvSpPr>
            <a:spLocks noGrp="1"/>
          </p:cNvSpPr>
          <p:nvPr>
            <p:ph type="title"/>
          </p:nvPr>
        </p:nvSpPr>
        <p:spPr>
          <a:xfrm>
            <a:off x="276225" y="228600"/>
            <a:ext cx="8591550" cy="1066800"/>
          </a:xfrm>
        </p:spPr>
        <p:txBody>
          <a:bodyPr/>
          <a:lstStyle/>
          <a:p>
            <a:pPr algn="ctr"/>
            <a:r>
              <a:rPr lang="en-US" altLang="zh-TW" sz="600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Arduino</a:t>
            </a:r>
            <a:r>
              <a:rPr lang="zh-TW" altLang="en-US" sz="600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程式的介面</a:t>
            </a:r>
          </a:p>
        </p:txBody>
      </p:sp>
      <p:pic>
        <p:nvPicPr>
          <p:cNvPr id="13315" name="Picture 2"/>
          <p:cNvPicPr>
            <a:picLocks noGrp="1" noChangeAspect="1" noChangeArrowheads="1"/>
          </p:cNvPicPr>
          <p:nvPr>
            <p:ph sz="quarter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1298575"/>
            <a:ext cx="4114800" cy="4937125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>
          <a:xfrm>
            <a:off x="2500313" y="1785938"/>
            <a:ext cx="1285875" cy="3571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cxnSp>
        <p:nvCxnSpPr>
          <p:cNvPr id="5" name="直線單箭頭接點 4"/>
          <p:cNvCxnSpPr>
            <a:stCxn id="4" idx="1"/>
          </p:cNvCxnSpPr>
          <p:nvPr/>
        </p:nvCxnSpPr>
        <p:spPr>
          <a:xfrm rot="10800000" flipV="1">
            <a:off x="1571625" y="1963738"/>
            <a:ext cx="928688" cy="10795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18" name="文字方塊 7"/>
          <p:cNvSpPr txBox="1">
            <a:spLocks noChangeArrowheads="1"/>
          </p:cNvSpPr>
          <p:nvPr/>
        </p:nvSpPr>
        <p:spPr bwMode="auto">
          <a:xfrm>
            <a:off x="709613" y="1787525"/>
            <a:ext cx="862012" cy="178435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eaVert" wrap="none">
            <a:spAutoFit/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r>
              <a:rPr kumimoji="0" lang="zh-TW" altLang="en-US" sz="4400">
                <a:latin typeface="標楷體" pitchFamily="65" charset="-120"/>
                <a:ea typeface="標楷體" pitchFamily="65" charset="-120"/>
              </a:rPr>
              <a:t>功能表</a:t>
            </a:r>
          </a:p>
        </p:txBody>
      </p:sp>
    </p:spTree>
    <p:extLst>
      <p:ext uri="{BB962C8B-B14F-4D97-AF65-F5344CB8AC3E}">
        <p14:creationId xmlns:p14="http://schemas.microsoft.com/office/powerpoint/2010/main" val="266014088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E5D7C012-BF8E-494F-9E41-7A5FF8DC076A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40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08547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1F4BA4AB-11C1-4E48-BAE9-868DE1339B2B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2017/9/30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10854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04925" y="2708275"/>
            <a:ext cx="6324600" cy="1371600"/>
          </a:xfrm>
        </p:spPr>
        <p:txBody>
          <a:bodyPr/>
          <a:lstStyle/>
          <a:p>
            <a:pPr marL="742950" indent="-742950" algn="ctr"/>
            <a:r>
              <a:rPr lang="zh-TW" altLang="en-US" dirty="0" smtClean="0"/>
              <a:t>使用</a:t>
            </a:r>
            <a:r>
              <a:rPr lang="en-US" altLang="zh-TW" dirty="0" smtClean="0"/>
              <a:t>PWM</a:t>
            </a:r>
            <a:r>
              <a:rPr lang="zh-TW" altLang="en-US" dirty="0" smtClean="0"/>
              <a:t>驅動ＬＥＤ亮度</a:t>
            </a:r>
          </a:p>
        </p:txBody>
      </p:sp>
    </p:spTree>
    <p:extLst>
      <p:ext uri="{BB962C8B-B14F-4D97-AF65-F5344CB8AC3E}">
        <p14:creationId xmlns:p14="http://schemas.microsoft.com/office/powerpoint/2010/main" val="979318627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 smtClean="0">
                <a:solidFill>
                  <a:srgbClr val="E56700"/>
                </a:solidFill>
              </a:rPr>
              <a:t>ＬＥＤ　ＰＷＭ０１</a:t>
            </a: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41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2017/9/30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899592" y="1917458"/>
            <a:ext cx="74168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altLang="zh-TW" dirty="0"/>
              <a:t>#define LED1 11</a:t>
            </a:r>
          </a:p>
        </p:txBody>
      </p:sp>
      <p:sp>
        <p:nvSpPr>
          <p:cNvPr id="3" name="矩形 2"/>
          <p:cNvSpPr/>
          <p:nvPr/>
        </p:nvSpPr>
        <p:spPr>
          <a:xfrm>
            <a:off x="2195736" y="3869954"/>
            <a:ext cx="387798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3600" dirty="0"/>
              <a:t>設定類比</a:t>
            </a:r>
            <a:r>
              <a:rPr lang="zh-TW" altLang="en-US" sz="3600" dirty="0" smtClean="0"/>
              <a:t>輸出接</a:t>
            </a:r>
            <a:r>
              <a:rPr lang="zh-TW" altLang="en-US" sz="3600" dirty="0"/>
              <a:t>腳</a:t>
            </a:r>
          </a:p>
        </p:txBody>
      </p:sp>
    </p:spTree>
    <p:extLst>
      <p:ext uri="{BB962C8B-B14F-4D97-AF65-F5344CB8AC3E}">
        <p14:creationId xmlns:p14="http://schemas.microsoft.com/office/powerpoint/2010/main" val="915552085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 smtClean="0">
                <a:solidFill>
                  <a:srgbClr val="E56700"/>
                </a:solidFill>
              </a:rPr>
              <a:t>ＬＥＤ　ＰＷＭ０２</a:t>
            </a: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42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2017/9/30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899592" y="1917458"/>
            <a:ext cx="741682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 </a:t>
            </a:r>
            <a:r>
              <a:rPr lang="en-US" altLang="zh-TW" dirty="0" err="1"/>
              <a:t>analogWrite</a:t>
            </a:r>
            <a:r>
              <a:rPr lang="en-US" altLang="zh-TW" dirty="0"/>
              <a:t>(LED, 50) ;</a:t>
            </a:r>
          </a:p>
          <a:p>
            <a:r>
              <a:rPr lang="en-US" altLang="zh-TW" dirty="0"/>
              <a:t>    delay(1000) ;</a:t>
            </a:r>
          </a:p>
          <a:p>
            <a:r>
              <a:rPr lang="en-US" altLang="zh-TW" dirty="0"/>
              <a:t>    </a:t>
            </a:r>
            <a:r>
              <a:rPr lang="en-US" altLang="zh-TW" dirty="0" err="1"/>
              <a:t>analogWrite</a:t>
            </a:r>
            <a:r>
              <a:rPr lang="en-US" altLang="zh-TW" dirty="0"/>
              <a:t>(LED, 220) ;</a:t>
            </a:r>
          </a:p>
          <a:p>
            <a:r>
              <a:rPr lang="en-US" altLang="zh-TW" dirty="0"/>
              <a:t>    delay(1000) ;</a:t>
            </a:r>
            <a:endParaRPr lang="it-IT" altLang="zh-TW" dirty="0"/>
          </a:p>
        </p:txBody>
      </p:sp>
      <p:sp>
        <p:nvSpPr>
          <p:cNvPr id="3" name="矩形 2"/>
          <p:cNvSpPr/>
          <p:nvPr/>
        </p:nvSpPr>
        <p:spPr>
          <a:xfrm>
            <a:off x="2987824" y="3386078"/>
            <a:ext cx="2877711" cy="286232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600" dirty="0" smtClean="0"/>
              <a:t>1.</a:t>
            </a:r>
            <a:r>
              <a:rPr lang="zh-TW" altLang="en-US" sz="3600" dirty="0"/>
              <a:t>輸出</a:t>
            </a:r>
            <a:r>
              <a:rPr lang="zh-TW" altLang="en-US" sz="3600" dirty="0" smtClean="0"/>
              <a:t>微亮</a:t>
            </a:r>
            <a:endParaRPr lang="en-US" altLang="zh-TW" sz="3600" dirty="0" smtClean="0"/>
          </a:p>
          <a:p>
            <a:r>
              <a:rPr lang="en-US" altLang="zh-TW" sz="3600" dirty="0" smtClean="0"/>
              <a:t>2.</a:t>
            </a:r>
            <a:r>
              <a:rPr lang="zh-TW" altLang="en-US" sz="3600" dirty="0" smtClean="0"/>
              <a:t>等一秒</a:t>
            </a:r>
            <a:endParaRPr lang="en-US" altLang="zh-TW" sz="3600" dirty="0" smtClean="0"/>
          </a:p>
          <a:p>
            <a:r>
              <a:rPr lang="en-US" altLang="zh-TW" sz="3600" dirty="0" smtClean="0"/>
              <a:t>3.</a:t>
            </a:r>
            <a:r>
              <a:rPr lang="zh-TW" altLang="en-US" sz="3600" dirty="0" smtClean="0"/>
              <a:t>輸出高亮度</a:t>
            </a:r>
            <a:endParaRPr lang="en-US" altLang="zh-TW" sz="3600" dirty="0" smtClean="0"/>
          </a:p>
          <a:p>
            <a:r>
              <a:rPr lang="en-US" altLang="zh-TW" sz="3600" dirty="0" smtClean="0"/>
              <a:t>4.</a:t>
            </a:r>
            <a:r>
              <a:rPr lang="zh-TW" altLang="en-US" sz="3600" dirty="0" smtClean="0"/>
              <a:t>等一秒</a:t>
            </a:r>
            <a:endParaRPr lang="en-US" altLang="zh-TW" sz="3600" dirty="0" smtClean="0"/>
          </a:p>
          <a:p>
            <a:r>
              <a:rPr lang="en-US" altLang="zh-TW" sz="3600" dirty="0" smtClean="0"/>
              <a:t>5.</a:t>
            </a:r>
            <a:r>
              <a:rPr lang="zh-TW" altLang="en-US" sz="3600" dirty="0" smtClean="0"/>
              <a:t>重複</a:t>
            </a:r>
            <a:endParaRPr lang="zh-TW" altLang="en-US" sz="3600" dirty="0"/>
          </a:p>
        </p:txBody>
      </p:sp>
    </p:spTree>
    <p:extLst>
      <p:ext uri="{BB962C8B-B14F-4D97-AF65-F5344CB8AC3E}">
        <p14:creationId xmlns:p14="http://schemas.microsoft.com/office/powerpoint/2010/main" val="1963050884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 smtClean="0">
                <a:solidFill>
                  <a:srgbClr val="E56700"/>
                </a:solidFill>
              </a:rPr>
              <a:t>ＬＥＤ　ＰＷＭ０３</a:t>
            </a: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43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2017/9/30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899592" y="1917458"/>
            <a:ext cx="741682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dirty="0"/>
              <a:t>#define LED1 11</a:t>
            </a:r>
          </a:p>
          <a:p>
            <a:r>
              <a:rPr lang="en-US" altLang="zh-TW" sz="3600" dirty="0" err="1"/>
              <a:t>int</a:t>
            </a:r>
            <a:r>
              <a:rPr lang="en-US" altLang="zh-TW" sz="3600" dirty="0"/>
              <a:t> </a:t>
            </a:r>
            <a:r>
              <a:rPr lang="en-US" altLang="zh-TW" sz="3600" dirty="0" err="1"/>
              <a:t>fadeValue</a:t>
            </a:r>
            <a:r>
              <a:rPr lang="en-US" altLang="zh-TW" sz="3600" dirty="0"/>
              <a:t> = 0 ;</a:t>
            </a:r>
          </a:p>
          <a:p>
            <a:r>
              <a:rPr lang="en-US" altLang="zh-TW" sz="3600" dirty="0" err="1"/>
              <a:t>int</a:t>
            </a:r>
            <a:r>
              <a:rPr lang="en-US" altLang="zh-TW" sz="3600" dirty="0"/>
              <a:t> </a:t>
            </a:r>
            <a:r>
              <a:rPr lang="en-US" altLang="zh-TW" sz="3600" dirty="0" err="1"/>
              <a:t>fadeWay</a:t>
            </a:r>
            <a:r>
              <a:rPr lang="en-US" altLang="zh-TW" sz="3600" dirty="0"/>
              <a:t> = 1 ;</a:t>
            </a:r>
          </a:p>
          <a:p>
            <a:endParaRPr lang="en-US" altLang="zh-TW" sz="3600" dirty="0"/>
          </a:p>
          <a:p>
            <a:r>
              <a:rPr lang="en-US" altLang="zh-TW" sz="3600" dirty="0"/>
              <a:t>void setup() {</a:t>
            </a:r>
          </a:p>
          <a:p>
            <a:r>
              <a:rPr lang="en-US" altLang="zh-TW" sz="3600" dirty="0"/>
              <a:t>    </a:t>
            </a:r>
            <a:r>
              <a:rPr lang="en-US" altLang="zh-TW" sz="3600" dirty="0" err="1"/>
              <a:t>analogWrite</a:t>
            </a:r>
            <a:r>
              <a:rPr lang="en-US" altLang="zh-TW" sz="3600" dirty="0"/>
              <a:t>(LED1,fadeValue) ;</a:t>
            </a:r>
          </a:p>
          <a:p>
            <a:r>
              <a:rPr lang="en-US" altLang="zh-TW" sz="3600" dirty="0"/>
              <a:t> }</a:t>
            </a:r>
          </a:p>
        </p:txBody>
      </p:sp>
    </p:spTree>
    <p:extLst>
      <p:ext uri="{BB962C8B-B14F-4D97-AF65-F5344CB8AC3E}">
        <p14:creationId xmlns:p14="http://schemas.microsoft.com/office/powerpoint/2010/main" val="1657833123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>
                <a:solidFill>
                  <a:srgbClr val="E56700"/>
                </a:solidFill>
              </a:rPr>
              <a:t>ＬＥＤ　ＰＷＭ０３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44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2017/9/30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899592" y="1917458"/>
            <a:ext cx="741682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void loop() {</a:t>
            </a:r>
          </a:p>
          <a:p>
            <a:r>
              <a:rPr lang="en-US" altLang="zh-TW" dirty="0"/>
              <a:t>      if (</a:t>
            </a:r>
            <a:r>
              <a:rPr lang="en-US" altLang="zh-TW" dirty="0" err="1"/>
              <a:t>fadeValue</a:t>
            </a:r>
            <a:r>
              <a:rPr lang="en-US" altLang="zh-TW" dirty="0"/>
              <a:t> &gt;255)</a:t>
            </a:r>
          </a:p>
          <a:p>
            <a:r>
              <a:rPr lang="en-US" altLang="zh-TW" dirty="0"/>
              <a:t>            {</a:t>
            </a:r>
          </a:p>
          <a:p>
            <a:r>
              <a:rPr lang="en-US" altLang="zh-TW" dirty="0"/>
              <a:t>              </a:t>
            </a:r>
            <a:r>
              <a:rPr lang="en-US" altLang="zh-TW" dirty="0" err="1"/>
              <a:t>fadeValue</a:t>
            </a:r>
            <a:r>
              <a:rPr lang="en-US" altLang="zh-TW" dirty="0"/>
              <a:t> = 0 ;</a:t>
            </a:r>
          </a:p>
          <a:p>
            <a:r>
              <a:rPr lang="en-US" altLang="zh-TW" dirty="0"/>
              <a:t>              </a:t>
            </a:r>
            <a:r>
              <a:rPr lang="en-US" altLang="zh-TW" dirty="0" err="1"/>
              <a:t>fadeWay</a:t>
            </a:r>
            <a:r>
              <a:rPr lang="en-US" altLang="zh-TW" dirty="0"/>
              <a:t> = 1 ;</a:t>
            </a:r>
          </a:p>
          <a:p>
            <a:r>
              <a:rPr lang="en-US" altLang="zh-TW" dirty="0"/>
              <a:t>            }</a:t>
            </a:r>
          </a:p>
          <a:p>
            <a:r>
              <a:rPr lang="en-US" altLang="zh-TW" dirty="0"/>
              <a:t>      if (</a:t>
            </a:r>
            <a:r>
              <a:rPr lang="en-US" altLang="zh-TW" dirty="0" err="1"/>
              <a:t>fadeValue</a:t>
            </a:r>
            <a:r>
              <a:rPr lang="en-US" altLang="zh-TW" dirty="0"/>
              <a:t> &lt; 0 )</a:t>
            </a:r>
          </a:p>
          <a:p>
            <a:r>
              <a:rPr lang="en-US" altLang="zh-TW" dirty="0"/>
              <a:t>            {</a:t>
            </a:r>
          </a:p>
          <a:p>
            <a:r>
              <a:rPr lang="en-US" altLang="zh-TW" dirty="0"/>
              <a:t>              </a:t>
            </a:r>
            <a:r>
              <a:rPr lang="en-US" altLang="zh-TW" dirty="0" err="1"/>
              <a:t>fadeValue</a:t>
            </a:r>
            <a:r>
              <a:rPr lang="en-US" altLang="zh-TW" dirty="0"/>
              <a:t> = 255 ;</a:t>
            </a:r>
          </a:p>
          <a:p>
            <a:r>
              <a:rPr lang="en-US" altLang="zh-TW" dirty="0"/>
              <a:t>              </a:t>
            </a:r>
            <a:r>
              <a:rPr lang="en-US" altLang="zh-TW" dirty="0" err="1"/>
              <a:t>fadeWay</a:t>
            </a:r>
            <a:r>
              <a:rPr lang="en-US" altLang="zh-TW" dirty="0"/>
              <a:t> = -1 ;</a:t>
            </a:r>
          </a:p>
          <a:p>
            <a:r>
              <a:rPr lang="en-US" altLang="zh-TW" dirty="0"/>
              <a:t>            }</a:t>
            </a:r>
          </a:p>
          <a:p>
            <a:r>
              <a:rPr lang="en-US" altLang="zh-TW" dirty="0"/>
              <a:t>       </a:t>
            </a:r>
            <a:r>
              <a:rPr lang="en-US" altLang="zh-TW" dirty="0" err="1"/>
              <a:t>analogWrite</a:t>
            </a:r>
            <a:r>
              <a:rPr lang="en-US" altLang="zh-TW" dirty="0"/>
              <a:t>(LED1,fadeValue) ; // change PWM      </a:t>
            </a:r>
          </a:p>
          <a:p>
            <a:r>
              <a:rPr lang="en-US" altLang="zh-TW" dirty="0"/>
              <a:t>    </a:t>
            </a:r>
            <a:r>
              <a:rPr lang="en-US" altLang="zh-TW" dirty="0" err="1"/>
              <a:t>fadeValue</a:t>
            </a:r>
            <a:r>
              <a:rPr lang="en-US" altLang="zh-TW" dirty="0"/>
              <a:t> +=  </a:t>
            </a:r>
            <a:r>
              <a:rPr lang="en-US" altLang="zh-TW" dirty="0" err="1"/>
              <a:t>fadeWay</a:t>
            </a:r>
            <a:r>
              <a:rPr lang="en-US" altLang="zh-TW" dirty="0"/>
              <a:t> ;</a:t>
            </a:r>
          </a:p>
          <a:p>
            <a:r>
              <a:rPr lang="en-US" altLang="zh-TW" dirty="0"/>
              <a:t>    delay(30) ;</a:t>
            </a:r>
          </a:p>
          <a:p>
            <a:r>
              <a:rPr lang="en-US" altLang="zh-TW" dirty="0"/>
              <a:t>}</a:t>
            </a:r>
            <a:endParaRPr lang="it-IT" altLang="zh-TW" dirty="0"/>
          </a:p>
        </p:txBody>
      </p:sp>
    </p:spTree>
    <p:extLst>
      <p:ext uri="{BB962C8B-B14F-4D97-AF65-F5344CB8AC3E}">
        <p14:creationId xmlns:p14="http://schemas.microsoft.com/office/powerpoint/2010/main" val="2229532373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E5D7C012-BF8E-494F-9E41-7A5FF8DC076A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45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08547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1F4BA4AB-11C1-4E48-BAE9-868DE1339B2B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2017/9/30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10854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04925" y="2708275"/>
            <a:ext cx="6324600" cy="1371600"/>
          </a:xfrm>
        </p:spPr>
        <p:txBody>
          <a:bodyPr/>
          <a:lstStyle/>
          <a:p>
            <a:pPr marL="742950" indent="-742950" algn="ctr"/>
            <a:r>
              <a:rPr lang="zh-TW" altLang="en-US" dirty="0" smtClean="0"/>
              <a:t>簡單類比輸入與</a:t>
            </a:r>
            <a:r>
              <a:rPr lang="en-US" altLang="zh-TW" dirty="0" smtClean="0"/>
              <a:t>PWM</a:t>
            </a:r>
            <a:r>
              <a:rPr lang="zh-TW" altLang="en-US" dirty="0" smtClean="0"/>
              <a:t>輸出</a:t>
            </a:r>
          </a:p>
        </p:txBody>
      </p:sp>
    </p:spTree>
    <p:extLst>
      <p:ext uri="{BB962C8B-B14F-4D97-AF65-F5344CB8AC3E}">
        <p14:creationId xmlns:p14="http://schemas.microsoft.com/office/powerpoint/2010/main" val="2028208871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>
                <a:solidFill>
                  <a:srgbClr val="E56700"/>
                </a:solidFill>
              </a:rPr>
              <a:t>類比搖桿元件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46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2017/9/30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2050" name="Picture 2" descr="D:\永忠研究\大學上課\崑山科技大學\105微處理機一\上課內容\零件圖\雙軸按鍵搖杆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497360"/>
            <a:ext cx="5187815" cy="5208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2262110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en-US" altLang="zh-TW" b="1" dirty="0">
                <a:solidFill>
                  <a:srgbClr val="E56700"/>
                </a:solidFill>
              </a:rPr>
              <a:t>LED</a:t>
            </a:r>
            <a:r>
              <a:rPr lang="zh-TW" altLang="en-US" b="1" dirty="0">
                <a:solidFill>
                  <a:srgbClr val="E56700"/>
                </a:solidFill>
              </a:rPr>
              <a:t> 元件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47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2017/9/30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2" name="Picture 2" descr="D:\永忠研究\大學上課\崑山科技大學\105微處理機一\上課內容\零件圖\LED正負腳位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1412775"/>
            <a:ext cx="2880320" cy="5191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5668782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/>
            <a:r>
              <a:rPr lang="zh-TW" altLang="en-US" b="1" dirty="0">
                <a:solidFill>
                  <a:srgbClr val="E56700"/>
                </a:solidFill>
              </a:rPr>
              <a:t>類比輸入與</a:t>
            </a:r>
            <a:r>
              <a:rPr lang="en-US" altLang="zh-TW" b="1" dirty="0">
                <a:solidFill>
                  <a:srgbClr val="E56700"/>
                </a:solidFill>
              </a:rPr>
              <a:t>PWM</a:t>
            </a:r>
            <a:r>
              <a:rPr lang="zh-TW" altLang="en-US" b="1" dirty="0">
                <a:solidFill>
                  <a:srgbClr val="E56700"/>
                </a:solidFill>
              </a:rPr>
              <a:t>輸出連接</a:t>
            </a:r>
            <a:r>
              <a:rPr lang="zh-TW" altLang="en-US" b="1" dirty="0" smtClean="0">
                <a:solidFill>
                  <a:srgbClr val="E56700"/>
                </a:solidFill>
              </a:rPr>
              <a:t>電路（</a:t>
            </a:r>
            <a:r>
              <a:rPr lang="zh-TW" altLang="en-US" b="1" dirty="0">
                <a:solidFill>
                  <a:srgbClr val="E56700"/>
                </a:solidFill>
              </a:rPr>
              <a:t>兩</a:t>
            </a:r>
            <a:r>
              <a:rPr lang="zh-TW" altLang="en-US" b="1" dirty="0" smtClean="0">
                <a:solidFill>
                  <a:srgbClr val="E56700"/>
                </a:solidFill>
              </a:rPr>
              <a:t>路）</a:t>
            </a:r>
            <a:endParaRPr lang="zh-TW" altLang="en-US" b="1" dirty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48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2017/9/30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4099" name="Picture 3" descr="D:\永忠研究\大學上課\崑山科技大學\105微處理機一\上課內容\電路圖\基本電路_Joystick_2PWM_bb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1368" y="1303737"/>
            <a:ext cx="5688632" cy="5373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2786634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E5D7C012-BF8E-494F-9E41-7A5FF8DC076A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49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08547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1F4BA4AB-11C1-4E48-BAE9-868DE1339B2B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2017/9/30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10854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04925" y="2708275"/>
            <a:ext cx="6324600" cy="1371600"/>
          </a:xfrm>
        </p:spPr>
        <p:txBody>
          <a:bodyPr/>
          <a:lstStyle/>
          <a:p>
            <a:pPr marL="742950" indent="-742950" algn="ctr"/>
            <a:r>
              <a:rPr lang="zh-TW" altLang="en-US" dirty="0" smtClean="0"/>
              <a:t>兩路輸出控制兩路ＰＷＮ輸出</a:t>
            </a:r>
          </a:p>
        </p:txBody>
      </p:sp>
    </p:spTree>
    <p:extLst>
      <p:ext uri="{BB962C8B-B14F-4D97-AF65-F5344CB8AC3E}">
        <p14:creationId xmlns:p14="http://schemas.microsoft.com/office/powerpoint/2010/main" val="1224301053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Grp="1" noChangeAspect="1" noChangeArrowheads="1"/>
          </p:cNvPicPr>
          <p:nvPr>
            <p:ph sz="quarter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688" y="2214563"/>
            <a:ext cx="7599362" cy="1428750"/>
          </a:xfrm>
          <a:prstGeom prst="rect">
            <a:avLst/>
          </a:prstGeom>
          <a:ln w="2857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6" name="矩形 5"/>
          <p:cNvSpPr/>
          <p:nvPr/>
        </p:nvSpPr>
        <p:spPr>
          <a:xfrm>
            <a:off x="1071563" y="3214688"/>
            <a:ext cx="357187" cy="4286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1500188" y="3214688"/>
            <a:ext cx="357187" cy="428625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1928813" y="3214688"/>
            <a:ext cx="357187" cy="4286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2357438" y="3214688"/>
            <a:ext cx="347662" cy="428625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2786063" y="3214688"/>
            <a:ext cx="357187" cy="4286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14344" name="文字方塊 17"/>
          <p:cNvSpPr txBox="1">
            <a:spLocks noChangeArrowheads="1"/>
          </p:cNvSpPr>
          <p:nvPr/>
        </p:nvSpPr>
        <p:spPr bwMode="auto">
          <a:xfrm>
            <a:off x="0" y="4197350"/>
            <a:ext cx="3929063" cy="1446213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r>
              <a:rPr kumimoji="0" lang="zh-TW" altLang="en-US" sz="440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同等於</a:t>
            </a:r>
            <a:r>
              <a:rPr kumimoji="0" lang="en-US" altLang="zh-TW" sz="440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C</a:t>
            </a:r>
            <a:r>
              <a:rPr kumimoji="0" lang="zh-TW" altLang="en-US" sz="440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語言的</a:t>
            </a:r>
            <a:r>
              <a:rPr kumimoji="0" lang="en-US" altLang="zh-TW" sz="440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Rebuild All</a:t>
            </a:r>
          </a:p>
        </p:txBody>
      </p:sp>
      <p:cxnSp>
        <p:nvCxnSpPr>
          <p:cNvPr id="21" name="直線單箭頭接點 20"/>
          <p:cNvCxnSpPr>
            <a:stCxn id="7" idx="0"/>
          </p:cNvCxnSpPr>
          <p:nvPr/>
        </p:nvCxnSpPr>
        <p:spPr>
          <a:xfrm rot="5400000" flipH="1" flipV="1">
            <a:off x="910431" y="2410620"/>
            <a:ext cx="1571625" cy="36512"/>
          </a:xfrm>
          <a:prstGeom prst="straightConnector1">
            <a:avLst/>
          </a:prstGeom>
          <a:ln w="28575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46" name="文字方塊 23"/>
          <p:cNvSpPr txBox="1">
            <a:spLocks noChangeArrowheads="1"/>
          </p:cNvSpPr>
          <p:nvPr/>
        </p:nvSpPr>
        <p:spPr bwMode="auto">
          <a:xfrm>
            <a:off x="214313" y="285750"/>
            <a:ext cx="3570287" cy="1446213"/>
          </a:xfrm>
          <a:prstGeom prst="rect">
            <a:avLst/>
          </a:prstGeom>
          <a:noFill/>
          <a:ln w="28575">
            <a:solidFill>
              <a:srgbClr val="FFC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r>
              <a:rPr kumimoji="0" lang="zh-TW" altLang="en-US" sz="440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將程式燒入到</a:t>
            </a:r>
            <a:endParaRPr kumimoji="0" lang="en-US" altLang="zh-TW" sz="440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r>
              <a:rPr kumimoji="0" lang="en-US" altLang="zh-TW" sz="440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Arduino</a:t>
            </a:r>
            <a:endParaRPr kumimoji="0" lang="zh-TW" altLang="en-US" sz="440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  <p:sp>
        <p:nvSpPr>
          <p:cNvPr id="14347" name="文字方塊 28"/>
          <p:cNvSpPr txBox="1">
            <a:spLocks noChangeArrowheads="1"/>
          </p:cNvSpPr>
          <p:nvPr/>
        </p:nvSpPr>
        <p:spPr bwMode="auto">
          <a:xfrm>
            <a:off x="4049713" y="5078413"/>
            <a:ext cx="2236787" cy="708025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r>
              <a:rPr kumimoji="0" lang="zh-TW" altLang="en-US" sz="4000">
                <a:latin typeface="標楷體" pitchFamily="65" charset="-120"/>
                <a:ea typeface="標楷體" pitchFamily="65" charset="-120"/>
              </a:rPr>
              <a:t>開新檔案</a:t>
            </a:r>
          </a:p>
        </p:txBody>
      </p:sp>
      <p:cxnSp>
        <p:nvCxnSpPr>
          <p:cNvPr id="31" name="直線單箭頭接點 30"/>
          <p:cNvCxnSpPr>
            <a:stCxn id="9" idx="0"/>
            <a:endCxn id="14349" idx="2"/>
          </p:cNvCxnSpPr>
          <p:nvPr/>
        </p:nvCxnSpPr>
        <p:spPr>
          <a:xfrm rot="5400000" flipH="1" flipV="1">
            <a:off x="2940844" y="661194"/>
            <a:ext cx="2143125" cy="2963863"/>
          </a:xfrm>
          <a:prstGeom prst="straightConnector1">
            <a:avLst/>
          </a:prstGeom>
          <a:ln w="28575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49" name="文字方塊 32"/>
          <p:cNvSpPr txBox="1">
            <a:spLocks noChangeArrowheads="1"/>
          </p:cNvSpPr>
          <p:nvPr/>
        </p:nvSpPr>
        <p:spPr bwMode="auto">
          <a:xfrm>
            <a:off x="4273550" y="301625"/>
            <a:ext cx="2441575" cy="769938"/>
          </a:xfrm>
          <a:prstGeom prst="rect">
            <a:avLst/>
          </a:prstGeom>
          <a:noFill/>
          <a:ln w="28575">
            <a:solidFill>
              <a:srgbClr val="FFC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r>
              <a:rPr kumimoji="0" lang="zh-TW" altLang="en-US" sz="4400">
                <a:latin typeface="標楷體" pitchFamily="65" charset="-120"/>
                <a:ea typeface="標楷體" pitchFamily="65" charset="-120"/>
              </a:rPr>
              <a:t>開啟舊檔</a:t>
            </a:r>
          </a:p>
        </p:txBody>
      </p:sp>
      <p:sp>
        <p:nvSpPr>
          <p:cNvPr id="14350" name="文字方塊 36"/>
          <p:cNvSpPr txBox="1">
            <a:spLocks noChangeArrowheads="1"/>
          </p:cNvSpPr>
          <p:nvPr/>
        </p:nvSpPr>
        <p:spPr bwMode="auto">
          <a:xfrm>
            <a:off x="6429375" y="4714875"/>
            <a:ext cx="2108200" cy="1323975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r>
              <a:rPr kumimoji="0" lang="zh-TW" altLang="en-US" sz="4000">
                <a:latin typeface="標楷體" pitchFamily="65" charset="-120"/>
                <a:ea typeface="標楷體" pitchFamily="65" charset="-120"/>
              </a:rPr>
              <a:t>儲存檔案</a:t>
            </a:r>
          </a:p>
        </p:txBody>
      </p:sp>
      <p:sp>
        <p:nvSpPr>
          <p:cNvPr id="44" name="矩形 43"/>
          <p:cNvSpPr/>
          <p:nvPr/>
        </p:nvSpPr>
        <p:spPr>
          <a:xfrm>
            <a:off x="7858125" y="3214688"/>
            <a:ext cx="357188" cy="428625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14352" name="文字方塊 45"/>
          <p:cNvSpPr txBox="1">
            <a:spLocks noChangeArrowheads="1"/>
          </p:cNvSpPr>
          <p:nvPr/>
        </p:nvSpPr>
        <p:spPr bwMode="auto">
          <a:xfrm>
            <a:off x="7072313" y="285750"/>
            <a:ext cx="1878012" cy="769938"/>
          </a:xfrm>
          <a:prstGeom prst="rect">
            <a:avLst/>
          </a:prstGeom>
          <a:noFill/>
          <a:ln w="38100">
            <a:solidFill>
              <a:srgbClr val="FFC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r>
              <a:rPr kumimoji="0" lang="zh-TW" altLang="en-US" sz="4400">
                <a:latin typeface="標楷體" pitchFamily="65" charset="-120"/>
                <a:ea typeface="標楷體" pitchFamily="65" charset="-120"/>
              </a:rPr>
              <a:t>回傳值</a:t>
            </a:r>
          </a:p>
        </p:txBody>
      </p:sp>
      <p:cxnSp>
        <p:nvCxnSpPr>
          <p:cNvPr id="48" name="直線單箭頭接點 47"/>
          <p:cNvCxnSpPr>
            <a:stCxn id="44" idx="0"/>
            <a:endCxn id="14352" idx="2"/>
          </p:cNvCxnSpPr>
          <p:nvPr/>
        </p:nvCxnSpPr>
        <p:spPr>
          <a:xfrm rot="16200000" flipV="1">
            <a:off x="6944519" y="2121694"/>
            <a:ext cx="2159000" cy="26988"/>
          </a:xfrm>
          <a:prstGeom prst="straightConnector1">
            <a:avLst/>
          </a:prstGeom>
          <a:ln w="28575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肘形接點 42"/>
          <p:cNvCxnSpPr/>
          <p:nvPr/>
        </p:nvCxnSpPr>
        <p:spPr>
          <a:xfrm rot="16200000" flipH="1">
            <a:off x="1231901" y="3697287"/>
            <a:ext cx="500062" cy="392113"/>
          </a:xfrm>
          <a:prstGeom prst="bentConnector3">
            <a:avLst>
              <a:gd name="adj1" fmla="val 50000"/>
            </a:avLst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圖案 57"/>
          <p:cNvCxnSpPr>
            <a:stCxn id="8" idx="2"/>
            <a:endCxn id="14347" idx="0"/>
          </p:cNvCxnSpPr>
          <p:nvPr/>
        </p:nvCxnSpPr>
        <p:spPr>
          <a:xfrm rot="16200000" flipH="1">
            <a:off x="2920207" y="2829719"/>
            <a:ext cx="1435100" cy="3062287"/>
          </a:xfrm>
          <a:prstGeom prst="bentConnector3">
            <a:avLst>
              <a:gd name="adj1" fmla="val 22845"/>
            </a:avLst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356" name="群組 79"/>
          <p:cNvGrpSpPr>
            <a:grpSpLocks/>
          </p:cNvGrpSpPr>
          <p:nvPr/>
        </p:nvGrpSpPr>
        <p:grpSpPr bwMode="auto">
          <a:xfrm>
            <a:off x="3143250" y="3429000"/>
            <a:ext cx="4214813" cy="1287463"/>
            <a:chOff x="3143240" y="3429000"/>
            <a:chExt cx="4214842" cy="1286678"/>
          </a:xfrm>
        </p:grpSpPr>
        <p:cxnSp>
          <p:nvCxnSpPr>
            <p:cNvPr id="72" name="直線接點 71"/>
            <p:cNvCxnSpPr>
              <a:stCxn id="10" idx="3"/>
            </p:cNvCxnSpPr>
            <p:nvPr/>
          </p:nvCxnSpPr>
          <p:spPr>
            <a:xfrm>
              <a:off x="3143240" y="3429000"/>
              <a:ext cx="3286148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線接點 73"/>
            <p:cNvCxnSpPr/>
            <p:nvPr/>
          </p:nvCxnSpPr>
          <p:spPr>
            <a:xfrm rot="5400000">
              <a:off x="5965327" y="3893061"/>
              <a:ext cx="928122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線接點 75"/>
            <p:cNvCxnSpPr/>
            <p:nvPr/>
          </p:nvCxnSpPr>
          <p:spPr>
            <a:xfrm>
              <a:off x="6429388" y="4357122"/>
              <a:ext cx="928694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線單箭頭接點 77"/>
            <p:cNvCxnSpPr/>
            <p:nvPr/>
          </p:nvCxnSpPr>
          <p:spPr>
            <a:xfrm rot="5400000">
              <a:off x="7178009" y="4535606"/>
              <a:ext cx="358556" cy="1588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7793344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E5D7C012-BF8E-494F-9E41-7A5FF8DC076A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50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08547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1F4BA4AB-11C1-4E48-BAE9-868DE1339B2B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2017/9/30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10854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04925" y="2708275"/>
            <a:ext cx="6324600" cy="1371600"/>
          </a:xfrm>
        </p:spPr>
        <p:txBody>
          <a:bodyPr/>
          <a:lstStyle/>
          <a:p>
            <a:pPr marL="742950" indent="-742950" algn="ctr"/>
            <a:r>
              <a:rPr lang="zh-TW" altLang="en-US" dirty="0" smtClean="0"/>
              <a:t>使用</a:t>
            </a:r>
            <a:r>
              <a:rPr lang="en-US" altLang="zh-TW" dirty="0" smtClean="0"/>
              <a:t>PWM</a:t>
            </a:r>
            <a:r>
              <a:rPr lang="zh-TW" altLang="en-US" dirty="0" smtClean="0"/>
              <a:t>驅動ＬＥＤ亮度</a:t>
            </a:r>
          </a:p>
        </p:txBody>
      </p:sp>
    </p:spTree>
    <p:extLst>
      <p:ext uri="{BB962C8B-B14F-4D97-AF65-F5344CB8AC3E}">
        <p14:creationId xmlns:p14="http://schemas.microsoft.com/office/powerpoint/2010/main" val="2605202318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en-US" altLang="zh-TW" b="1" dirty="0">
                <a:solidFill>
                  <a:srgbClr val="E56700"/>
                </a:solidFill>
              </a:rPr>
              <a:t>Joystick_PWM01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51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2017/9/30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899592" y="1628800"/>
            <a:ext cx="7416824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altLang="zh-TW" dirty="0"/>
              <a:t>#define VRX A1</a:t>
            </a:r>
          </a:p>
          <a:p>
            <a:r>
              <a:rPr lang="it-IT" altLang="zh-TW" dirty="0"/>
              <a:t>#define VRY A2</a:t>
            </a:r>
          </a:p>
          <a:p>
            <a:r>
              <a:rPr lang="it-IT" altLang="zh-TW" dirty="0"/>
              <a:t>#define LED1 11</a:t>
            </a:r>
          </a:p>
          <a:p>
            <a:r>
              <a:rPr lang="it-IT" altLang="zh-TW" dirty="0"/>
              <a:t>#define LED2 12</a:t>
            </a:r>
          </a:p>
          <a:p>
            <a:endParaRPr lang="it-IT" altLang="zh-TW" dirty="0"/>
          </a:p>
          <a:p>
            <a:r>
              <a:rPr lang="it-IT" altLang="zh-TW" dirty="0"/>
              <a:t>void setup() {</a:t>
            </a:r>
          </a:p>
          <a:p>
            <a:r>
              <a:rPr lang="it-IT" altLang="zh-TW" dirty="0"/>
              <a:t>  // put your setup code here, to run once:</a:t>
            </a:r>
          </a:p>
          <a:p>
            <a:r>
              <a:rPr lang="it-IT" altLang="zh-TW" dirty="0"/>
              <a:t>  Serial.begin(9600) ;</a:t>
            </a:r>
          </a:p>
          <a:p>
            <a:r>
              <a:rPr lang="it-IT" altLang="zh-TW" dirty="0"/>
              <a:t>  Serial.println("Program Start") ;</a:t>
            </a:r>
          </a:p>
          <a:p>
            <a:r>
              <a:rPr lang="it-IT" altLang="zh-TW" dirty="0"/>
              <a:t> }</a:t>
            </a:r>
          </a:p>
          <a:p>
            <a:endParaRPr lang="it-IT" altLang="zh-TW" dirty="0"/>
          </a:p>
        </p:txBody>
      </p:sp>
    </p:spTree>
    <p:extLst>
      <p:ext uri="{BB962C8B-B14F-4D97-AF65-F5344CB8AC3E}">
        <p14:creationId xmlns:p14="http://schemas.microsoft.com/office/powerpoint/2010/main" val="3362827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en-US" altLang="zh-TW" b="1" dirty="0">
                <a:solidFill>
                  <a:srgbClr val="E56700"/>
                </a:solidFill>
              </a:rPr>
              <a:t>Joystick_PWM01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52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2017/9/30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899592" y="1628800"/>
            <a:ext cx="7416824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altLang="zh-TW" dirty="0"/>
          </a:p>
          <a:p>
            <a:r>
              <a:rPr lang="it-IT" altLang="zh-TW" dirty="0"/>
              <a:t>void loop() {</a:t>
            </a:r>
          </a:p>
          <a:p>
            <a:r>
              <a:rPr lang="it-IT" altLang="zh-TW" dirty="0"/>
              <a:t>  // put your main code here, to run repeatedly:</a:t>
            </a:r>
          </a:p>
          <a:p>
            <a:r>
              <a:rPr lang="it-IT" altLang="zh-TW" dirty="0"/>
              <a:t>    Serial.print("Read X is :(") ;</a:t>
            </a:r>
          </a:p>
          <a:p>
            <a:r>
              <a:rPr lang="it-IT" altLang="zh-TW" dirty="0"/>
              <a:t>    Serial.print(analogRead(VRX)) ;</a:t>
            </a:r>
          </a:p>
          <a:p>
            <a:r>
              <a:rPr lang="it-IT" altLang="zh-TW" dirty="0"/>
              <a:t>    Serial.print(") \n") ;</a:t>
            </a:r>
          </a:p>
          <a:p>
            <a:r>
              <a:rPr lang="it-IT" altLang="zh-TW" dirty="0"/>
              <a:t>    Serial.print("Read Y is :(") ;</a:t>
            </a:r>
          </a:p>
          <a:p>
            <a:r>
              <a:rPr lang="it-IT" altLang="zh-TW" dirty="0"/>
              <a:t>    Serial.print(analogRead(VRY)) ;</a:t>
            </a:r>
          </a:p>
          <a:p>
            <a:r>
              <a:rPr lang="it-IT" altLang="zh-TW" dirty="0"/>
              <a:t>    Serial.print(") \n") ;</a:t>
            </a:r>
          </a:p>
          <a:p>
            <a:r>
              <a:rPr lang="it-IT" altLang="zh-TW" dirty="0"/>
              <a:t>    delay(300) ; </a:t>
            </a:r>
          </a:p>
          <a:p>
            <a:r>
              <a:rPr lang="it-IT" altLang="zh-TW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239370725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en-US" altLang="zh-TW" b="1" dirty="0" smtClean="0">
                <a:solidFill>
                  <a:srgbClr val="E56700"/>
                </a:solidFill>
              </a:rPr>
              <a:t>Joystick_PWM0</a:t>
            </a:r>
            <a:r>
              <a:rPr lang="en-US" altLang="zh-TW" b="1" dirty="0">
                <a:solidFill>
                  <a:srgbClr val="E56700"/>
                </a:solidFill>
              </a:rPr>
              <a:t>2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53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2017/9/30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899592" y="1628800"/>
            <a:ext cx="7416824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altLang="zh-TW" dirty="0"/>
              <a:t>#define VRX A1</a:t>
            </a:r>
          </a:p>
          <a:p>
            <a:r>
              <a:rPr lang="it-IT" altLang="zh-TW" dirty="0"/>
              <a:t>#define VRY A2</a:t>
            </a:r>
          </a:p>
          <a:p>
            <a:r>
              <a:rPr lang="it-IT" altLang="zh-TW" dirty="0"/>
              <a:t>#define LED1 11</a:t>
            </a:r>
          </a:p>
          <a:p>
            <a:r>
              <a:rPr lang="it-IT" altLang="zh-TW" dirty="0"/>
              <a:t>#define LED2 12</a:t>
            </a:r>
          </a:p>
          <a:p>
            <a:r>
              <a:rPr lang="it-IT" altLang="zh-TW" dirty="0"/>
              <a:t>int rx = 0 ;</a:t>
            </a:r>
          </a:p>
          <a:p>
            <a:r>
              <a:rPr lang="it-IT" altLang="zh-TW" dirty="0"/>
              <a:t>int ry = 0 ;</a:t>
            </a:r>
          </a:p>
          <a:p>
            <a:endParaRPr lang="it-IT" altLang="zh-TW" dirty="0"/>
          </a:p>
          <a:p>
            <a:r>
              <a:rPr lang="it-IT" altLang="zh-TW" dirty="0"/>
              <a:t>void setup() {</a:t>
            </a:r>
          </a:p>
          <a:p>
            <a:r>
              <a:rPr lang="it-IT" altLang="zh-TW" dirty="0"/>
              <a:t>  // put your setup code here, to run once:</a:t>
            </a:r>
          </a:p>
          <a:p>
            <a:r>
              <a:rPr lang="it-IT" altLang="zh-TW" dirty="0"/>
              <a:t>  Serial.begin(9600) ;</a:t>
            </a:r>
          </a:p>
          <a:p>
            <a:r>
              <a:rPr lang="it-IT" altLang="zh-TW" dirty="0"/>
              <a:t>  Serial.println("Program Start") ;</a:t>
            </a:r>
          </a:p>
          <a:p>
            <a:r>
              <a:rPr lang="it-IT" altLang="zh-TW" dirty="0"/>
              <a:t> }</a:t>
            </a:r>
          </a:p>
          <a:p>
            <a:endParaRPr lang="it-IT" altLang="zh-TW" dirty="0"/>
          </a:p>
        </p:txBody>
      </p:sp>
    </p:spTree>
    <p:extLst>
      <p:ext uri="{BB962C8B-B14F-4D97-AF65-F5344CB8AC3E}">
        <p14:creationId xmlns:p14="http://schemas.microsoft.com/office/powerpoint/2010/main" val="2843425391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en-US" altLang="zh-TW" b="1" dirty="0" smtClean="0">
                <a:solidFill>
                  <a:srgbClr val="E56700"/>
                </a:solidFill>
              </a:rPr>
              <a:t>Joystick_PWM0</a:t>
            </a:r>
            <a:r>
              <a:rPr lang="en-US" altLang="zh-TW" b="1" dirty="0">
                <a:solidFill>
                  <a:srgbClr val="E56700"/>
                </a:solidFill>
              </a:rPr>
              <a:t>2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54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2017/9/30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899592" y="1628800"/>
            <a:ext cx="741682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altLang="zh-TW" dirty="0"/>
          </a:p>
          <a:p>
            <a:r>
              <a:rPr lang="it-IT" altLang="zh-TW" dirty="0"/>
              <a:t>void loop() {</a:t>
            </a:r>
          </a:p>
          <a:p>
            <a:r>
              <a:rPr lang="it-IT" altLang="zh-TW" dirty="0"/>
              <a:t>  // put your main code here, to run repeatedly:</a:t>
            </a:r>
          </a:p>
          <a:p>
            <a:r>
              <a:rPr lang="it-IT" altLang="zh-TW" dirty="0"/>
              <a:t>    </a:t>
            </a:r>
          </a:p>
          <a:p>
            <a:r>
              <a:rPr lang="it-IT" altLang="zh-TW" dirty="0"/>
              <a:t>    Serial.print("Read X is :(") ;</a:t>
            </a:r>
          </a:p>
          <a:p>
            <a:r>
              <a:rPr lang="it-IT" altLang="zh-TW" dirty="0"/>
              <a:t>    Serial.print(analogRead(VRX)) ;</a:t>
            </a:r>
          </a:p>
          <a:p>
            <a:r>
              <a:rPr lang="it-IT" altLang="zh-TW" dirty="0"/>
              <a:t>    Serial.print(") \n") ;</a:t>
            </a:r>
          </a:p>
          <a:p>
            <a:r>
              <a:rPr lang="it-IT" altLang="zh-TW" dirty="0"/>
              <a:t>    Serial.print("Read Y is :(") ;</a:t>
            </a:r>
          </a:p>
          <a:p>
            <a:r>
              <a:rPr lang="it-IT" altLang="zh-TW" dirty="0"/>
              <a:t>    Serial.print(analogRead(VRY)) ;</a:t>
            </a:r>
          </a:p>
          <a:p>
            <a:r>
              <a:rPr lang="it-IT" altLang="zh-TW" dirty="0"/>
              <a:t>    Serial.print(") \n") ;</a:t>
            </a:r>
          </a:p>
          <a:p>
            <a:r>
              <a:rPr lang="it-IT" altLang="zh-TW" dirty="0"/>
              <a:t>    delay(300) ; </a:t>
            </a:r>
          </a:p>
          <a:p>
            <a:r>
              <a:rPr lang="it-IT" altLang="zh-TW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648135680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en-US" altLang="zh-TW" b="1" dirty="0" smtClean="0">
                <a:solidFill>
                  <a:srgbClr val="E56700"/>
                </a:solidFill>
              </a:rPr>
              <a:t>Joystick_PWM03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55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2017/9/30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899592" y="1628800"/>
            <a:ext cx="7416824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altLang="zh-TW" dirty="0"/>
              <a:t>#define VRX A1</a:t>
            </a:r>
          </a:p>
          <a:p>
            <a:r>
              <a:rPr lang="it-IT" altLang="zh-TW" dirty="0"/>
              <a:t>#define VRY A2</a:t>
            </a:r>
          </a:p>
          <a:p>
            <a:r>
              <a:rPr lang="it-IT" altLang="zh-TW" dirty="0"/>
              <a:t>#define LED1 11</a:t>
            </a:r>
          </a:p>
          <a:p>
            <a:r>
              <a:rPr lang="it-IT" altLang="zh-TW" dirty="0"/>
              <a:t>#define LED2 12</a:t>
            </a:r>
          </a:p>
          <a:p>
            <a:r>
              <a:rPr lang="it-IT" altLang="zh-TW" dirty="0"/>
              <a:t>int rx = 0 ;</a:t>
            </a:r>
          </a:p>
          <a:p>
            <a:r>
              <a:rPr lang="it-IT" altLang="zh-TW" dirty="0"/>
              <a:t>int ry = 0 ;</a:t>
            </a:r>
          </a:p>
          <a:p>
            <a:endParaRPr lang="it-IT" altLang="zh-TW" dirty="0"/>
          </a:p>
          <a:p>
            <a:r>
              <a:rPr lang="it-IT" altLang="zh-TW" dirty="0"/>
              <a:t>void setup() {</a:t>
            </a:r>
          </a:p>
          <a:p>
            <a:r>
              <a:rPr lang="it-IT" altLang="zh-TW" dirty="0"/>
              <a:t>  // put your setup code here, to run once:</a:t>
            </a:r>
          </a:p>
          <a:p>
            <a:r>
              <a:rPr lang="it-IT" altLang="zh-TW" dirty="0"/>
              <a:t>  Serial.begin(9600) ;</a:t>
            </a:r>
          </a:p>
          <a:p>
            <a:r>
              <a:rPr lang="it-IT" altLang="zh-TW" dirty="0"/>
              <a:t>  Serial.println("Program Start") ;</a:t>
            </a:r>
          </a:p>
          <a:p>
            <a:r>
              <a:rPr lang="it-IT" altLang="zh-TW" dirty="0"/>
              <a:t> }</a:t>
            </a:r>
          </a:p>
          <a:p>
            <a:endParaRPr lang="it-IT" altLang="zh-TW" dirty="0"/>
          </a:p>
        </p:txBody>
      </p:sp>
    </p:spTree>
    <p:extLst>
      <p:ext uri="{BB962C8B-B14F-4D97-AF65-F5344CB8AC3E}">
        <p14:creationId xmlns:p14="http://schemas.microsoft.com/office/powerpoint/2010/main" val="3922101531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en-US" altLang="zh-TW" b="1" dirty="0" smtClean="0">
                <a:solidFill>
                  <a:srgbClr val="E56700"/>
                </a:solidFill>
              </a:rPr>
              <a:t>Joystick_PWM03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56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2017/9/30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899592" y="1628800"/>
            <a:ext cx="7416824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altLang="zh-TW" dirty="0"/>
          </a:p>
          <a:p>
            <a:r>
              <a:rPr lang="it-IT" altLang="zh-TW" dirty="0"/>
              <a:t>void loop() {</a:t>
            </a:r>
          </a:p>
          <a:p>
            <a:r>
              <a:rPr lang="it-IT" altLang="zh-TW" dirty="0"/>
              <a:t>  // put your main code here, to run repeatedly:</a:t>
            </a:r>
          </a:p>
          <a:p>
            <a:r>
              <a:rPr lang="it-IT" altLang="zh-TW" dirty="0"/>
              <a:t>    rx = analogRead(VRX) ;</a:t>
            </a:r>
          </a:p>
          <a:p>
            <a:r>
              <a:rPr lang="it-IT" altLang="zh-TW" dirty="0"/>
              <a:t>    ry = analogRead(VRY) ;</a:t>
            </a:r>
          </a:p>
          <a:p>
            <a:r>
              <a:rPr lang="it-IT" altLang="zh-TW" dirty="0"/>
              <a:t>    </a:t>
            </a:r>
          </a:p>
          <a:p>
            <a:r>
              <a:rPr lang="it-IT" altLang="zh-TW" dirty="0"/>
              <a:t>    Serial.print("Read X is :(") ;</a:t>
            </a:r>
          </a:p>
          <a:p>
            <a:r>
              <a:rPr lang="it-IT" altLang="zh-TW" dirty="0"/>
              <a:t>    Serial.print(analogRead(VRX)) ;</a:t>
            </a:r>
          </a:p>
          <a:p>
            <a:r>
              <a:rPr lang="it-IT" altLang="zh-TW" dirty="0"/>
              <a:t>    Serial.print(") \n") ;</a:t>
            </a:r>
          </a:p>
          <a:p>
            <a:r>
              <a:rPr lang="it-IT" altLang="zh-TW" dirty="0"/>
              <a:t>    Serial.print("Read Y is :(") ;</a:t>
            </a:r>
          </a:p>
          <a:p>
            <a:r>
              <a:rPr lang="it-IT" altLang="zh-TW" dirty="0"/>
              <a:t>    Serial.print(analogRead(VRY)) ;</a:t>
            </a:r>
          </a:p>
          <a:p>
            <a:r>
              <a:rPr lang="it-IT" altLang="zh-TW" dirty="0"/>
              <a:t>    Serial.print(") \n") ;</a:t>
            </a:r>
          </a:p>
          <a:p>
            <a:r>
              <a:rPr lang="it-IT" altLang="zh-TW" dirty="0"/>
              <a:t>    delay(300) ; </a:t>
            </a:r>
          </a:p>
          <a:p>
            <a:r>
              <a:rPr lang="it-IT" altLang="zh-TW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2324744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en-US" altLang="zh-TW" b="1" dirty="0">
                <a:solidFill>
                  <a:srgbClr val="E56700"/>
                </a:solidFill>
              </a:rPr>
              <a:t>Joystick_PWM01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57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2017/9/30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899592" y="1628800"/>
            <a:ext cx="7416824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altLang="zh-TW" dirty="0"/>
          </a:p>
          <a:p>
            <a:r>
              <a:rPr lang="it-IT" altLang="zh-TW" dirty="0"/>
              <a:t>void loop() {</a:t>
            </a:r>
          </a:p>
          <a:p>
            <a:r>
              <a:rPr lang="it-IT" altLang="zh-TW" dirty="0"/>
              <a:t>  // put your main code here, to run repeatedly:</a:t>
            </a:r>
          </a:p>
          <a:p>
            <a:r>
              <a:rPr lang="it-IT" altLang="zh-TW" dirty="0"/>
              <a:t>    Serial.print("Read X is :(") ;</a:t>
            </a:r>
          </a:p>
          <a:p>
            <a:r>
              <a:rPr lang="it-IT" altLang="zh-TW" dirty="0"/>
              <a:t>    Serial.print(analogRead(VRX)) ;</a:t>
            </a:r>
          </a:p>
          <a:p>
            <a:r>
              <a:rPr lang="it-IT" altLang="zh-TW" dirty="0"/>
              <a:t>    Serial.print(") \n") ;</a:t>
            </a:r>
          </a:p>
          <a:p>
            <a:r>
              <a:rPr lang="it-IT" altLang="zh-TW" dirty="0"/>
              <a:t>    Serial.print("Read Y is :(") ;</a:t>
            </a:r>
          </a:p>
          <a:p>
            <a:r>
              <a:rPr lang="it-IT" altLang="zh-TW" dirty="0"/>
              <a:t>    Serial.print(analogRead(VRY)) ;</a:t>
            </a:r>
          </a:p>
          <a:p>
            <a:r>
              <a:rPr lang="it-IT" altLang="zh-TW" dirty="0"/>
              <a:t>    Serial.print(") \n") ;</a:t>
            </a:r>
          </a:p>
          <a:p>
            <a:r>
              <a:rPr lang="it-IT" altLang="zh-TW" dirty="0"/>
              <a:t>    delay(300) ; </a:t>
            </a:r>
          </a:p>
          <a:p>
            <a:r>
              <a:rPr lang="it-IT" altLang="zh-TW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922101531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en-US" altLang="zh-TW" b="1" dirty="0">
                <a:solidFill>
                  <a:srgbClr val="E56700"/>
                </a:solidFill>
              </a:rPr>
              <a:t>Joystick_PWM01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58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2017/9/30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899592" y="1628800"/>
            <a:ext cx="7416824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altLang="zh-TW" dirty="0"/>
          </a:p>
          <a:p>
            <a:r>
              <a:rPr lang="it-IT" altLang="zh-TW" dirty="0"/>
              <a:t>void loop() {</a:t>
            </a:r>
          </a:p>
          <a:p>
            <a:r>
              <a:rPr lang="it-IT" altLang="zh-TW" dirty="0"/>
              <a:t>  // put your main code here, to run repeatedly:</a:t>
            </a:r>
          </a:p>
          <a:p>
            <a:r>
              <a:rPr lang="it-IT" altLang="zh-TW" dirty="0"/>
              <a:t>    Serial.print("Read X is :(") ;</a:t>
            </a:r>
          </a:p>
          <a:p>
            <a:r>
              <a:rPr lang="it-IT" altLang="zh-TW" dirty="0"/>
              <a:t>    Serial.print(analogRead(VRX)) ;</a:t>
            </a:r>
          </a:p>
          <a:p>
            <a:r>
              <a:rPr lang="it-IT" altLang="zh-TW" dirty="0"/>
              <a:t>    Serial.print(") \n") ;</a:t>
            </a:r>
          </a:p>
          <a:p>
            <a:r>
              <a:rPr lang="it-IT" altLang="zh-TW" dirty="0"/>
              <a:t>    Serial.print("Read Y is :(") ;</a:t>
            </a:r>
          </a:p>
          <a:p>
            <a:r>
              <a:rPr lang="it-IT" altLang="zh-TW" dirty="0"/>
              <a:t>    Serial.print(analogRead(VRY)) ;</a:t>
            </a:r>
          </a:p>
          <a:p>
            <a:r>
              <a:rPr lang="it-IT" altLang="zh-TW" dirty="0"/>
              <a:t>    Serial.print(") \n") ;</a:t>
            </a:r>
          </a:p>
          <a:p>
            <a:r>
              <a:rPr lang="it-IT" altLang="zh-TW" dirty="0"/>
              <a:t>    delay(300) ; </a:t>
            </a:r>
          </a:p>
          <a:p>
            <a:r>
              <a:rPr lang="it-IT" altLang="zh-TW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922101531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en-US" altLang="zh-TW" b="1" dirty="0">
                <a:solidFill>
                  <a:srgbClr val="E56700"/>
                </a:solidFill>
              </a:rPr>
              <a:t>Joystick_PWM01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59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2017/9/30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899592" y="1628800"/>
            <a:ext cx="7416824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altLang="zh-TW" dirty="0"/>
          </a:p>
          <a:p>
            <a:r>
              <a:rPr lang="it-IT" altLang="zh-TW" dirty="0"/>
              <a:t>void loop() {</a:t>
            </a:r>
          </a:p>
          <a:p>
            <a:r>
              <a:rPr lang="it-IT" altLang="zh-TW" dirty="0"/>
              <a:t>  // put your main code here, to run repeatedly:</a:t>
            </a:r>
          </a:p>
          <a:p>
            <a:r>
              <a:rPr lang="it-IT" altLang="zh-TW" dirty="0"/>
              <a:t>    Serial.print("Read X is :(") ;</a:t>
            </a:r>
          </a:p>
          <a:p>
            <a:r>
              <a:rPr lang="it-IT" altLang="zh-TW" dirty="0"/>
              <a:t>    Serial.print(analogRead(VRX)) ;</a:t>
            </a:r>
          </a:p>
          <a:p>
            <a:r>
              <a:rPr lang="it-IT" altLang="zh-TW" dirty="0"/>
              <a:t>    Serial.print(") \n") ;</a:t>
            </a:r>
          </a:p>
          <a:p>
            <a:r>
              <a:rPr lang="it-IT" altLang="zh-TW" dirty="0"/>
              <a:t>    Serial.print("Read Y is :(") ;</a:t>
            </a:r>
          </a:p>
          <a:p>
            <a:r>
              <a:rPr lang="it-IT" altLang="zh-TW" dirty="0"/>
              <a:t>    Serial.print(analogRead(VRY)) ;</a:t>
            </a:r>
          </a:p>
          <a:p>
            <a:r>
              <a:rPr lang="it-IT" altLang="zh-TW" dirty="0"/>
              <a:t>    Serial.print(") \n") ;</a:t>
            </a:r>
          </a:p>
          <a:p>
            <a:r>
              <a:rPr lang="it-IT" altLang="zh-TW" dirty="0"/>
              <a:t>    delay(300) ; </a:t>
            </a:r>
          </a:p>
          <a:p>
            <a:r>
              <a:rPr lang="it-IT" altLang="zh-TW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922101531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1"/>
          <p:cNvPicPr>
            <a:picLocks noGrp="1" noChangeAspect="1" noChangeArrowheads="1"/>
          </p:cNvPicPr>
          <p:nvPr>
            <p:ph sz="quarter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0" y="0"/>
            <a:ext cx="5643563" cy="6858000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矩形 6"/>
          <p:cNvSpPr/>
          <p:nvPr/>
        </p:nvSpPr>
        <p:spPr>
          <a:xfrm>
            <a:off x="1714500" y="1428750"/>
            <a:ext cx="5643563" cy="3929063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cxnSp>
        <p:nvCxnSpPr>
          <p:cNvPr id="9" name="直線單箭頭接點 8"/>
          <p:cNvCxnSpPr/>
          <p:nvPr/>
        </p:nvCxnSpPr>
        <p:spPr>
          <a:xfrm rot="10800000" flipV="1">
            <a:off x="1071563" y="3571875"/>
            <a:ext cx="642937" cy="0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65" name="文字方塊 9"/>
          <p:cNvSpPr txBox="1">
            <a:spLocks noChangeArrowheads="1"/>
          </p:cNvSpPr>
          <p:nvPr/>
        </p:nvSpPr>
        <p:spPr bwMode="auto">
          <a:xfrm>
            <a:off x="214313" y="1951038"/>
            <a:ext cx="862012" cy="3478212"/>
          </a:xfrm>
          <a:prstGeom prst="rect">
            <a:avLst/>
          </a:prstGeom>
          <a:noFill/>
          <a:ln w="38100">
            <a:solidFill>
              <a:srgbClr val="FFC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eaVert" wrap="none">
            <a:spAutoFit/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r>
              <a:rPr kumimoji="0" lang="zh-TW" altLang="en-US" sz="4400">
                <a:latin typeface="標楷體" pitchFamily="65" charset="-120"/>
                <a:ea typeface="標楷體" pitchFamily="65" charset="-120"/>
              </a:rPr>
              <a:t>撰寫程式內容</a:t>
            </a:r>
          </a:p>
        </p:txBody>
      </p:sp>
      <p:sp>
        <p:nvSpPr>
          <p:cNvPr id="11" name="矩形 10"/>
          <p:cNvSpPr/>
          <p:nvPr/>
        </p:nvSpPr>
        <p:spPr>
          <a:xfrm>
            <a:off x="5715000" y="6572250"/>
            <a:ext cx="1500188" cy="2857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1714500" y="714375"/>
            <a:ext cx="785813" cy="4286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18" name="文字方塊 17"/>
          <p:cNvSpPr txBox="1">
            <a:spLocks noChangeArrowheads="1"/>
          </p:cNvSpPr>
          <p:nvPr/>
        </p:nvSpPr>
        <p:spPr bwMode="auto">
          <a:xfrm>
            <a:off x="2071688" y="2071688"/>
            <a:ext cx="5072062" cy="1662112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r>
              <a:rPr kumimoji="0" lang="zh-TW" altLang="en-US" sz="280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要注意是否連線，</a:t>
            </a:r>
            <a:endParaRPr kumimoji="0" lang="en-US" altLang="zh-TW" sz="280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r>
              <a:rPr kumimoji="0" lang="zh-TW" altLang="en-US" sz="280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若未連線可以</a:t>
            </a:r>
            <a:r>
              <a:rPr kumimoji="0" lang="en-US" altLang="zh-TW" sz="280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Rebuild</a:t>
            </a:r>
            <a:r>
              <a:rPr kumimoji="0" lang="zh-TW" altLang="en-US" sz="280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但不可燒入</a:t>
            </a:r>
          </a:p>
          <a:p>
            <a:endParaRPr kumimoji="0" lang="zh-TW" altLang="en-US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  <p:cxnSp>
        <p:nvCxnSpPr>
          <p:cNvPr id="21" name="圖案 20"/>
          <p:cNvCxnSpPr>
            <a:stCxn id="12" idx="3"/>
            <a:endCxn id="18" idx="0"/>
          </p:cNvCxnSpPr>
          <p:nvPr/>
        </p:nvCxnSpPr>
        <p:spPr>
          <a:xfrm>
            <a:off x="2500313" y="928688"/>
            <a:ext cx="2108200" cy="1143000"/>
          </a:xfrm>
          <a:prstGeom prst="bentConnector2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肘形接點 22"/>
          <p:cNvCxnSpPr>
            <a:stCxn id="11" idx="0"/>
            <a:endCxn id="18" idx="2"/>
          </p:cNvCxnSpPr>
          <p:nvPr/>
        </p:nvCxnSpPr>
        <p:spPr>
          <a:xfrm rot="16200000" flipV="1">
            <a:off x="4117976" y="4224337"/>
            <a:ext cx="2838450" cy="1857375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595762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8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en-US" altLang="zh-TW" b="1" dirty="0">
                <a:solidFill>
                  <a:srgbClr val="E56700"/>
                </a:solidFill>
              </a:rPr>
              <a:t>Joystick_PWM01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60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2017/9/30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899592" y="1628800"/>
            <a:ext cx="7416824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altLang="zh-TW" dirty="0"/>
          </a:p>
          <a:p>
            <a:r>
              <a:rPr lang="it-IT" altLang="zh-TW" dirty="0"/>
              <a:t>void loop() {</a:t>
            </a:r>
          </a:p>
          <a:p>
            <a:r>
              <a:rPr lang="it-IT" altLang="zh-TW" dirty="0"/>
              <a:t>  // put your main code here, to run repeatedly:</a:t>
            </a:r>
          </a:p>
          <a:p>
            <a:r>
              <a:rPr lang="it-IT" altLang="zh-TW" dirty="0"/>
              <a:t>    Serial.print("Read X is :(") ;</a:t>
            </a:r>
          </a:p>
          <a:p>
            <a:r>
              <a:rPr lang="it-IT" altLang="zh-TW" dirty="0"/>
              <a:t>    Serial.print(analogRead(VRX)) ;</a:t>
            </a:r>
          </a:p>
          <a:p>
            <a:r>
              <a:rPr lang="it-IT" altLang="zh-TW" dirty="0"/>
              <a:t>    Serial.print(") \n") ;</a:t>
            </a:r>
          </a:p>
          <a:p>
            <a:r>
              <a:rPr lang="it-IT" altLang="zh-TW" dirty="0"/>
              <a:t>    Serial.print("Read Y is :(") ;</a:t>
            </a:r>
          </a:p>
          <a:p>
            <a:r>
              <a:rPr lang="it-IT" altLang="zh-TW" dirty="0"/>
              <a:t>    Serial.print(analogRead(VRY)) ;</a:t>
            </a:r>
          </a:p>
          <a:p>
            <a:r>
              <a:rPr lang="it-IT" altLang="zh-TW" dirty="0"/>
              <a:t>    Serial.print(") \n") ;</a:t>
            </a:r>
          </a:p>
          <a:p>
            <a:r>
              <a:rPr lang="it-IT" altLang="zh-TW" dirty="0"/>
              <a:t>    delay(300) ; </a:t>
            </a:r>
          </a:p>
          <a:p>
            <a:r>
              <a:rPr lang="it-IT" altLang="zh-TW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922101531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en-US" altLang="zh-TW" b="1" dirty="0">
                <a:solidFill>
                  <a:srgbClr val="E56700"/>
                </a:solidFill>
              </a:rPr>
              <a:t>Joystick_PWM01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61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2017/9/30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899592" y="1628800"/>
            <a:ext cx="7416824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altLang="zh-TW" dirty="0"/>
          </a:p>
          <a:p>
            <a:r>
              <a:rPr lang="it-IT" altLang="zh-TW" dirty="0"/>
              <a:t>void loop() {</a:t>
            </a:r>
          </a:p>
          <a:p>
            <a:r>
              <a:rPr lang="it-IT" altLang="zh-TW" dirty="0"/>
              <a:t>  // put your main code here, to run repeatedly:</a:t>
            </a:r>
          </a:p>
          <a:p>
            <a:r>
              <a:rPr lang="it-IT" altLang="zh-TW" dirty="0"/>
              <a:t>    Serial.print("Read X is :(") ;</a:t>
            </a:r>
          </a:p>
          <a:p>
            <a:r>
              <a:rPr lang="it-IT" altLang="zh-TW" dirty="0"/>
              <a:t>    Serial.print(analogRead(VRX)) ;</a:t>
            </a:r>
          </a:p>
          <a:p>
            <a:r>
              <a:rPr lang="it-IT" altLang="zh-TW" dirty="0"/>
              <a:t>    Serial.print(") \n") ;</a:t>
            </a:r>
          </a:p>
          <a:p>
            <a:r>
              <a:rPr lang="it-IT" altLang="zh-TW" dirty="0"/>
              <a:t>    Serial.print("Read Y is :(") ;</a:t>
            </a:r>
          </a:p>
          <a:p>
            <a:r>
              <a:rPr lang="it-IT" altLang="zh-TW" dirty="0"/>
              <a:t>    Serial.print(analogRead(VRY)) ;</a:t>
            </a:r>
          </a:p>
          <a:p>
            <a:r>
              <a:rPr lang="it-IT" altLang="zh-TW" dirty="0"/>
              <a:t>    Serial.print(") \n") ;</a:t>
            </a:r>
          </a:p>
          <a:p>
            <a:r>
              <a:rPr lang="it-IT" altLang="zh-TW" dirty="0"/>
              <a:t>    delay(300) ; </a:t>
            </a:r>
          </a:p>
          <a:p>
            <a:r>
              <a:rPr lang="it-IT" altLang="zh-TW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922101531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en-US" altLang="zh-TW" b="1" dirty="0">
                <a:solidFill>
                  <a:srgbClr val="E56700"/>
                </a:solidFill>
              </a:rPr>
              <a:t>Joystick_PWM01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62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2017/9/30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899592" y="1628800"/>
            <a:ext cx="7416824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altLang="zh-TW" dirty="0"/>
          </a:p>
          <a:p>
            <a:r>
              <a:rPr lang="it-IT" altLang="zh-TW" dirty="0"/>
              <a:t>void loop() {</a:t>
            </a:r>
          </a:p>
          <a:p>
            <a:r>
              <a:rPr lang="it-IT" altLang="zh-TW" dirty="0"/>
              <a:t>  // put your main code here, to run repeatedly:</a:t>
            </a:r>
          </a:p>
          <a:p>
            <a:r>
              <a:rPr lang="it-IT" altLang="zh-TW" dirty="0"/>
              <a:t>    Serial.print("Read X is :(") ;</a:t>
            </a:r>
          </a:p>
          <a:p>
            <a:r>
              <a:rPr lang="it-IT" altLang="zh-TW" dirty="0"/>
              <a:t>    Serial.print(analogRead(VRX)) ;</a:t>
            </a:r>
          </a:p>
          <a:p>
            <a:r>
              <a:rPr lang="it-IT" altLang="zh-TW" dirty="0"/>
              <a:t>    Serial.print(") \n") ;</a:t>
            </a:r>
          </a:p>
          <a:p>
            <a:r>
              <a:rPr lang="it-IT" altLang="zh-TW" dirty="0"/>
              <a:t>    Serial.print("Read Y is :(") ;</a:t>
            </a:r>
          </a:p>
          <a:p>
            <a:r>
              <a:rPr lang="it-IT" altLang="zh-TW" dirty="0"/>
              <a:t>    Serial.print(analogRead(VRY)) ;</a:t>
            </a:r>
          </a:p>
          <a:p>
            <a:r>
              <a:rPr lang="it-IT" altLang="zh-TW" dirty="0"/>
              <a:t>    Serial.print(") \n") ;</a:t>
            </a:r>
          </a:p>
          <a:p>
            <a:r>
              <a:rPr lang="it-IT" altLang="zh-TW" dirty="0"/>
              <a:t>    delay(300) ; </a:t>
            </a:r>
          </a:p>
          <a:p>
            <a:r>
              <a:rPr lang="it-IT" altLang="zh-TW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922101531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en-US" altLang="zh-TW" b="1" dirty="0">
                <a:solidFill>
                  <a:srgbClr val="E56700"/>
                </a:solidFill>
              </a:rPr>
              <a:t>Joystick_PWM01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63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2017/9/30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899592" y="1628800"/>
            <a:ext cx="7416824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altLang="zh-TW" dirty="0"/>
          </a:p>
          <a:p>
            <a:r>
              <a:rPr lang="it-IT" altLang="zh-TW" dirty="0"/>
              <a:t>void loop() {</a:t>
            </a:r>
          </a:p>
          <a:p>
            <a:r>
              <a:rPr lang="it-IT" altLang="zh-TW" dirty="0"/>
              <a:t>  // put your main code here, to run repeatedly:</a:t>
            </a:r>
          </a:p>
          <a:p>
            <a:r>
              <a:rPr lang="it-IT" altLang="zh-TW" dirty="0"/>
              <a:t>    Serial.print("Read X is :(") ;</a:t>
            </a:r>
          </a:p>
          <a:p>
            <a:r>
              <a:rPr lang="it-IT" altLang="zh-TW" dirty="0"/>
              <a:t>    Serial.print(analogRead(VRX)) ;</a:t>
            </a:r>
          </a:p>
          <a:p>
            <a:r>
              <a:rPr lang="it-IT" altLang="zh-TW" dirty="0"/>
              <a:t>    Serial.print(") \n") ;</a:t>
            </a:r>
          </a:p>
          <a:p>
            <a:r>
              <a:rPr lang="it-IT" altLang="zh-TW" dirty="0"/>
              <a:t>    Serial.print("Read Y is :(") ;</a:t>
            </a:r>
          </a:p>
          <a:p>
            <a:r>
              <a:rPr lang="it-IT" altLang="zh-TW" dirty="0"/>
              <a:t>    Serial.print(analogRead(VRY)) ;</a:t>
            </a:r>
          </a:p>
          <a:p>
            <a:r>
              <a:rPr lang="it-IT" altLang="zh-TW" dirty="0"/>
              <a:t>    Serial.print(") \n") ;</a:t>
            </a:r>
          </a:p>
          <a:p>
            <a:r>
              <a:rPr lang="it-IT" altLang="zh-TW" dirty="0"/>
              <a:t>    delay(300) ; </a:t>
            </a:r>
          </a:p>
          <a:p>
            <a:r>
              <a:rPr lang="it-IT" altLang="zh-TW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922101531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en-US" altLang="zh-TW" b="1" dirty="0">
                <a:solidFill>
                  <a:srgbClr val="E56700"/>
                </a:solidFill>
              </a:rPr>
              <a:t>Joystick_PWM01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64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2017/9/30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899592" y="1628800"/>
            <a:ext cx="7416824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altLang="zh-TW" dirty="0"/>
          </a:p>
          <a:p>
            <a:r>
              <a:rPr lang="it-IT" altLang="zh-TW" dirty="0"/>
              <a:t>void loop() {</a:t>
            </a:r>
          </a:p>
          <a:p>
            <a:r>
              <a:rPr lang="it-IT" altLang="zh-TW" dirty="0"/>
              <a:t>  // put your main code here, to run repeatedly:</a:t>
            </a:r>
          </a:p>
          <a:p>
            <a:r>
              <a:rPr lang="it-IT" altLang="zh-TW" dirty="0"/>
              <a:t>    Serial.print("Read X is :(") ;</a:t>
            </a:r>
          </a:p>
          <a:p>
            <a:r>
              <a:rPr lang="it-IT" altLang="zh-TW" dirty="0"/>
              <a:t>    Serial.print(analogRead(VRX)) ;</a:t>
            </a:r>
          </a:p>
          <a:p>
            <a:r>
              <a:rPr lang="it-IT" altLang="zh-TW" dirty="0"/>
              <a:t>    Serial.print(") \n") ;</a:t>
            </a:r>
          </a:p>
          <a:p>
            <a:r>
              <a:rPr lang="it-IT" altLang="zh-TW" dirty="0"/>
              <a:t>    Serial.print("Read Y is :(") ;</a:t>
            </a:r>
          </a:p>
          <a:p>
            <a:r>
              <a:rPr lang="it-IT" altLang="zh-TW" dirty="0"/>
              <a:t>    Serial.print(analogRead(VRY)) ;</a:t>
            </a:r>
          </a:p>
          <a:p>
            <a:r>
              <a:rPr lang="it-IT" altLang="zh-TW" dirty="0"/>
              <a:t>    Serial.print(") \n") ;</a:t>
            </a:r>
          </a:p>
          <a:p>
            <a:r>
              <a:rPr lang="it-IT" altLang="zh-TW" dirty="0"/>
              <a:t>    delay(300) ; </a:t>
            </a:r>
          </a:p>
          <a:p>
            <a:r>
              <a:rPr lang="it-IT" altLang="zh-TW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922101531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en-US" altLang="zh-TW" b="1" dirty="0">
                <a:solidFill>
                  <a:srgbClr val="E56700"/>
                </a:solidFill>
              </a:rPr>
              <a:t>Joystick_PWM01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65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2017/9/30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899592" y="1628800"/>
            <a:ext cx="7416824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altLang="zh-TW" dirty="0"/>
          </a:p>
          <a:p>
            <a:r>
              <a:rPr lang="it-IT" altLang="zh-TW" dirty="0"/>
              <a:t>void loop() {</a:t>
            </a:r>
          </a:p>
          <a:p>
            <a:r>
              <a:rPr lang="it-IT" altLang="zh-TW" dirty="0"/>
              <a:t>  // put your main code here, to run repeatedly:</a:t>
            </a:r>
          </a:p>
          <a:p>
            <a:r>
              <a:rPr lang="it-IT" altLang="zh-TW" dirty="0"/>
              <a:t>    Serial.print("Read X is :(") ;</a:t>
            </a:r>
          </a:p>
          <a:p>
            <a:r>
              <a:rPr lang="it-IT" altLang="zh-TW" dirty="0"/>
              <a:t>    Serial.print(analogRead(VRX)) ;</a:t>
            </a:r>
          </a:p>
          <a:p>
            <a:r>
              <a:rPr lang="it-IT" altLang="zh-TW" dirty="0"/>
              <a:t>    Serial.print(") \n") ;</a:t>
            </a:r>
          </a:p>
          <a:p>
            <a:r>
              <a:rPr lang="it-IT" altLang="zh-TW" dirty="0"/>
              <a:t>    Serial.print("Read Y is :(") ;</a:t>
            </a:r>
          </a:p>
          <a:p>
            <a:r>
              <a:rPr lang="it-IT" altLang="zh-TW" dirty="0"/>
              <a:t>    Serial.print(analogRead(VRY)) ;</a:t>
            </a:r>
          </a:p>
          <a:p>
            <a:r>
              <a:rPr lang="it-IT" altLang="zh-TW" dirty="0"/>
              <a:t>    Serial.print(") \n") ;</a:t>
            </a:r>
          </a:p>
          <a:p>
            <a:r>
              <a:rPr lang="it-IT" altLang="zh-TW" dirty="0"/>
              <a:t>    delay(300) ; </a:t>
            </a:r>
          </a:p>
          <a:p>
            <a:r>
              <a:rPr lang="it-IT" altLang="zh-TW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922101531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en-US" altLang="zh-TW" b="1" dirty="0">
                <a:solidFill>
                  <a:srgbClr val="E56700"/>
                </a:solidFill>
              </a:rPr>
              <a:t>Joystick_PWM01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66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2017/9/30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899592" y="1628800"/>
            <a:ext cx="7416824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altLang="zh-TW" dirty="0"/>
          </a:p>
          <a:p>
            <a:r>
              <a:rPr lang="it-IT" altLang="zh-TW" dirty="0"/>
              <a:t>void loop() {</a:t>
            </a:r>
          </a:p>
          <a:p>
            <a:r>
              <a:rPr lang="it-IT" altLang="zh-TW" dirty="0"/>
              <a:t>  // put your main code here, to run repeatedly:</a:t>
            </a:r>
          </a:p>
          <a:p>
            <a:r>
              <a:rPr lang="it-IT" altLang="zh-TW" dirty="0"/>
              <a:t>    Serial.print("Read X is :(") ;</a:t>
            </a:r>
          </a:p>
          <a:p>
            <a:r>
              <a:rPr lang="it-IT" altLang="zh-TW" dirty="0"/>
              <a:t>    Serial.print(analogRead(VRX)) ;</a:t>
            </a:r>
          </a:p>
          <a:p>
            <a:r>
              <a:rPr lang="it-IT" altLang="zh-TW" dirty="0"/>
              <a:t>    Serial.print(") \n") ;</a:t>
            </a:r>
          </a:p>
          <a:p>
            <a:r>
              <a:rPr lang="it-IT" altLang="zh-TW" dirty="0"/>
              <a:t>    Serial.print("Read Y is :(") ;</a:t>
            </a:r>
          </a:p>
          <a:p>
            <a:r>
              <a:rPr lang="it-IT" altLang="zh-TW" dirty="0"/>
              <a:t>    Serial.print(analogRead(VRY)) ;</a:t>
            </a:r>
          </a:p>
          <a:p>
            <a:r>
              <a:rPr lang="it-IT" altLang="zh-TW" dirty="0"/>
              <a:t>    Serial.print(") \n") ;</a:t>
            </a:r>
          </a:p>
          <a:p>
            <a:r>
              <a:rPr lang="it-IT" altLang="zh-TW" dirty="0"/>
              <a:t>    delay(300) ; </a:t>
            </a:r>
          </a:p>
          <a:p>
            <a:r>
              <a:rPr lang="it-IT" altLang="zh-TW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922101531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en-US" altLang="zh-TW" b="1" dirty="0">
                <a:solidFill>
                  <a:srgbClr val="E56700"/>
                </a:solidFill>
              </a:rPr>
              <a:t>Joystick_PWM01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67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2017/9/30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899592" y="1628800"/>
            <a:ext cx="7416824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altLang="zh-TW" dirty="0"/>
          </a:p>
          <a:p>
            <a:r>
              <a:rPr lang="it-IT" altLang="zh-TW" dirty="0"/>
              <a:t>void loop() {</a:t>
            </a:r>
          </a:p>
          <a:p>
            <a:r>
              <a:rPr lang="it-IT" altLang="zh-TW" dirty="0"/>
              <a:t>  // put your main code here, to run repeatedly:</a:t>
            </a:r>
          </a:p>
          <a:p>
            <a:r>
              <a:rPr lang="it-IT" altLang="zh-TW" dirty="0"/>
              <a:t>    Serial.print("Read X is :(") ;</a:t>
            </a:r>
          </a:p>
          <a:p>
            <a:r>
              <a:rPr lang="it-IT" altLang="zh-TW" dirty="0"/>
              <a:t>    Serial.print(analogRead(VRX)) ;</a:t>
            </a:r>
          </a:p>
          <a:p>
            <a:r>
              <a:rPr lang="it-IT" altLang="zh-TW" dirty="0"/>
              <a:t>    Serial.print(") \n") ;</a:t>
            </a:r>
          </a:p>
          <a:p>
            <a:r>
              <a:rPr lang="it-IT" altLang="zh-TW" dirty="0"/>
              <a:t>    Serial.print("Read Y is :(") ;</a:t>
            </a:r>
          </a:p>
          <a:p>
            <a:r>
              <a:rPr lang="it-IT" altLang="zh-TW" dirty="0"/>
              <a:t>    Serial.print(analogRead(VRY)) ;</a:t>
            </a:r>
          </a:p>
          <a:p>
            <a:r>
              <a:rPr lang="it-IT" altLang="zh-TW" dirty="0"/>
              <a:t>    Serial.print(") \n") ;</a:t>
            </a:r>
          </a:p>
          <a:p>
            <a:r>
              <a:rPr lang="it-IT" altLang="zh-TW" dirty="0"/>
              <a:t>    delay(300) ; </a:t>
            </a:r>
          </a:p>
          <a:p>
            <a:r>
              <a:rPr lang="it-IT" altLang="zh-TW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922101531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E5D7C012-BF8E-494F-9E41-7A5FF8DC076A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68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08547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1F4BA4AB-11C1-4E48-BAE9-868DE1339B2B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2017/9/30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10854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04924" y="2708275"/>
            <a:ext cx="7381875" cy="1371600"/>
          </a:xfrm>
        </p:spPr>
        <p:txBody>
          <a:bodyPr/>
          <a:lstStyle/>
          <a:p>
            <a:pPr marL="742950" indent="-742950" algn="ctr"/>
            <a:r>
              <a:rPr lang="zh-TW" altLang="en-US" dirty="0" smtClean="0"/>
              <a:t> 如何視覺化</a:t>
            </a:r>
          </a:p>
        </p:txBody>
      </p:sp>
    </p:spTree>
    <p:extLst>
      <p:ext uri="{BB962C8B-B14F-4D97-AF65-F5344CB8AC3E}">
        <p14:creationId xmlns:p14="http://schemas.microsoft.com/office/powerpoint/2010/main" val="1337423177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 smtClean="0">
                <a:solidFill>
                  <a:srgbClr val="E56700"/>
                </a:solidFill>
              </a:rPr>
              <a:t>使用</a:t>
            </a:r>
            <a:r>
              <a:rPr lang="en-US" altLang="zh-TW" b="1" dirty="0" smtClean="0">
                <a:solidFill>
                  <a:srgbClr val="E56700"/>
                </a:solidFill>
              </a:rPr>
              <a:t>Google Developer</a:t>
            </a:r>
            <a:r>
              <a:rPr lang="zh-TW" altLang="en-US" b="1" dirty="0" smtClean="0">
                <a:solidFill>
                  <a:srgbClr val="E56700"/>
                </a:solidFill>
              </a:rPr>
              <a:t>資源</a:t>
            </a: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69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2017/9/30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6146" name="Picture 2" descr="D:\永忠研究\大學上課\崑山科技大學\105微處理機一\上課內容\內容\聲音視覺化\使用Google Developer資源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340767"/>
            <a:ext cx="8579296" cy="4823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5148157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9188" y="1589088"/>
            <a:ext cx="4176712" cy="4681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7" name="文字方塊 5"/>
          <p:cNvSpPr txBox="1">
            <a:spLocks noChangeArrowheads="1"/>
          </p:cNvSpPr>
          <p:nvPr/>
        </p:nvSpPr>
        <p:spPr bwMode="auto">
          <a:xfrm>
            <a:off x="1408113" y="642938"/>
            <a:ext cx="1878012" cy="769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r>
              <a:rPr kumimoji="0" lang="zh-TW" altLang="en-US" sz="440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未連線</a:t>
            </a:r>
            <a:endParaRPr kumimoji="0" lang="en-US" altLang="zh-TW" sz="4400">
              <a:solidFill>
                <a:srgbClr val="FF0000"/>
              </a:solidFill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16388" name="文字方塊 6"/>
          <p:cNvSpPr txBox="1">
            <a:spLocks noChangeArrowheads="1"/>
          </p:cNvSpPr>
          <p:nvPr/>
        </p:nvSpPr>
        <p:spPr bwMode="auto">
          <a:xfrm>
            <a:off x="5980113" y="658813"/>
            <a:ext cx="1878012" cy="769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r>
              <a:rPr kumimoji="0" lang="zh-TW" altLang="en-US" sz="440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已連線</a:t>
            </a:r>
          </a:p>
        </p:txBody>
      </p:sp>
      <p:pic>
        <p:nvPicPr>
          <p:cNvPr id="16389" name="Picture 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38" y="1589088"/>
            <a:ext cx="4319587" cy="4681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9568176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936402"/>
          </a:xfrm>
        </p:spPr>
        <p:txBody>
          <a:bodyPr/>
          <a:lstStyle/>
          <a:p>
            <a:pPr marL="742950" indent="-742950" algn="ctr"/>
            <a:r>
              <a:rPr lang="zh-TW" altLang="en-US" b="1" dirty="0" smtClean="0">
                <a:solidFill>
                  <a:srgbClr val="E56700"/>
                </a:solidFill>
              </a:rPr>
              <a:t>視覺化儀表板</a:t>
            </a: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70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2017/9/30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7170" name="Picture 2" descr="D:\永忠研究\大學上課\崑山科技大學\105微處理機一\上課內容\內容\聲音視覺化\視覺化儀表板範例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173"/>
          <a:stretch/>
        </p:blipFill>
        <p:spPr bwMode="auto">
          <a:xfrm>
            <a:off x="2039964" y="1024406"/>
            <a:ext cx="5555763" cy="5803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3856011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/>
            <a:r>
              <a:rPr lang="zh-TW" altLang="en-US" b="1" dirty="0">
                <a:solidFill>
                  <a:srgbClr val="E56700"/>
                </a:solidFill>
              </a:rPr>
              <a:t>視覺化儀表</a:t>
            </a:r>
            <a:r>
              <a:rPr lang="zh-TW" altLang="en-US" b="1" dirty="0" smtClean="0">
                <a:solidFill>
                  <a:srgbClr val="E56700"/>
                </a:solidFill>
              </a:rPr>
              <a:t>板</a:t>
            </a:r>
            <a:r>
              <a:rPr lang="zh-TW" altLang="en-US" b="1" dirty="0" smtClean="0"/>
              <a:t>重點解說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71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2017/9/30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755650" y="1268413"/>
            <a:ext cx="7715250" cy="33127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en-US" altLang="zh-TW" kern="0" dirty="0"/>
              <a:t>&lt;html&gt;</a:t>
            </a:r>
          </a:p>
          <a:p>
            <a:pPr>
              <a:defRPr/>
            </a:pPr>
            <a:r>
              <a:rPr lang="en-US" altLang="zh-TW" kern="0" dirty="0"/>
              <a:t>  &lt;head&gt;</a:t>
            </a:r>
          </a:p>
          <a:p>
            <a:pPr>
              <a:defRPr/>
            </a:pPr>
            <a:r>
              <a:rPr lang="en-US" altLang="zh-TW" kern="0" dirty="0"/>
              <a:t>   &lt;script type="text/</a:t>
            </a:r>
            <a:r>
              <a:rPr lang="en-US" altLang="zh-TW" kern="0" dirty="0" err="1"/>
              <a:t>javascript</a:t>
            </a:r>
            <a:r>
              <a:rPr lang="en-US" altLang="zh-TW" kern="0" dirty="0"/>
              <a:t>" </a:t>
            </a:r>
            <a:r>
              <a:rPr lang="en-US" altLang="zh-TW" kern="0" dirty="0" err="1"/>
              <a:t>src</a:t>
            </a:r>
            <a:r>
              <a:rPr lang="en-US" altLang="zh-TW" kern="0" dirty="0"/>
              <a:t>="https://www.gstatic.com/charts/loader.js"&gt;&lt;/script&gt;</a:t>
            </a:r>
          </a:p>
          <a:p>
            <a:pPr>
              <a:defRPr/>
            </a:pPr>
            <a:r>
              <a:rPr lang="en-US" altLang="zh-TW" kern="0" dirty="0"/>
              <a:t>   &lt;script type="text/</a:t>
            </a:r>
            <a:r>
              <a:rPr lang="en-US" altLang="zh-TW" kern="0" dirty="0" err="1"/>
              <a:t>javascript</a:t>
            </a:r>
            <a:r>
              <a:rPr lang="en-US" altLang="zh-TW" kern="0" dirty="0"/>
              <a:t>"&gt;</a:t>
            </a:r>
          </a:p>
          <a:p>
            <a:pPr>
              <a:defRPr/>
            </a:pPr>
            <a:r>
              <a:rPr lang="en-US" altLang="zh-TW" kern="0" dirty="0"/>
              <a:t>      </a:t>
            </a:r>
            <a:r>
              <a:rPr lang="en-US" altLang="zh-TW" kern="0" dirty="0" err="1"/>
              <a:t>google.charts.load</a:t>
            </a:r>
            <a:r>
              <a:rPr lang="en-US" altLang="zh-TW" kern="0" dirty="0"/>
              <a:t>('current', {'packages':['gauge']});</a:t>
            </a:r>
          </a:p>
          <a:p>
            <a:pPr>
              <a:defRPr/>
            </a:pPr>
            <a:r>
              <a:rPr lang="en-US" altLang="zh-TW" kern="0" dirty="0"/>
              <a:t>      </a:t>
            </a:r>
            <a:r>
              <a:rPr lang="en-US" altLang="zh-TW" kern="0" dirty="0" err="1"/>
              <a:t>google.charts.setOnLoadCallback</a:t>
            </a:r>
            <a:r>
              <a:rPr lang="en-US" altLang="zh-TW" kern="0" dirty="0"/>
              <a:t>(</a:t>
            </a:r>
            <a:r>
              <a:rPr lang="en-US" altLang="zh-TW" kern="0" dirty="0" err="1"/>
              <a:t>drawChart</a:t>
            </a:r>
            <a:r>
              <a:rPr lang="en-US" altLang="zh-TW" kern="0" dirty="0"/>
              <a:t>);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748618" y="4608378"/>
            <a:ext cx="7715250" cy="1656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zh-TW" altLang="en-US" kern="0" dirty="0" smtClean="0"/>
              <a:t>使用</a:t>
            </a:r>
            <a:r>
              <a:rPr lang="en-US" altLang="zh-TW" kern="0" dirty="0" smtClean="0"/>
              <a:t>Google </a:t>
            </a:r>
            <a:r>
              <a:rPr lang="zh-TW" altLang="en-US" kern="0" dirty="0" smtClean="0"/>
              <a:t>資源</a:t>
            </a:r>
            <a:endParaRPr lang="en-US" altLang="zh-TW" kern="0" dirty="0" smtClean="0"/>
          </a:p>
          <a:p>
            <a:pPr>
              <a:defRPr/>
            </a:pPr>
            <a:r>
              <a:rPr lang="zh-TW" altLang="en-US" kern="0" dirty="0" smtClean="0"/>
              <a:t>載入</a:t>
            </a:r>
            <a:r>
              <a:rPr lang="en-US" altLang="zh-TW" kern="0" dirty="0" smtClean="0"/>
              <a:t>Google</a:t>
            </a:r>
            <a:r>
              <a:rPr lang="zh-TW" altLang="en-US" kern="0" dirty="0" smtClean="0"/>
              <a:t> </a:t>
            </a:r>
            <a:r>
              <a:rPr lang="en-US" altLang="zh-TW" kern="0" dirty="0"/>
              <a:t>Chart</a:t>
            </a:r>
            <a:r>
              <a:rPr lang="en-US" altLang="zh-TW" kern="0" dirty="0" smtClean="0"/>
              <a:t> </a:t>
            </a:r>
            <a:r>
              <a:rPr lang="zh-TW" altLang="en-US" kern="0" dirty="0"/>
              <a:t>資源</a:t>
            </a:r>
            <a:endParaRPr lang="en-US" altLang="zh-TW" kern="0" dirty="0"/>
          </a:p>
          <a:p>
            <a:pPr>
              <a:defRPr/>
            </a:pPr>
            <a:endParaRPr lang="en-US" altLang="zh-TW" kern="0" dirty="0"/>
          </a:p>
        </p:txBody>
      </p:sp>
    </p:spTree>
    <p:extLst>
      <p:ext uri="{BB962C8B-B14F-4D97-AF65-F5344CB8AC3E}">
        <p14:creationId xmlns:p14="http://schemas.microsoft.com/office/powerpoint/2010/main" val="2591782541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/>
            <a:r>
              <a:rPr lang="zh-TW" altLang="en-US" b="1" dirty="0">
                <a:solidFill>
                  <a:srgbClr val="E56700"/>
                </a:solidFill>
              </a:rPr>
              <a:t>視覺化儀表</a:t>
            </a:r>
            <a:r>
              <a:rPr lang="zh-TW" altLang="en-US" b="1" dirty="0" smtClean="0">
                <a:solidFill>
                  <a:srgbClr val="E56700"/>
                </a:solidFill>
              </a:rPr>
              <a:t>板</a:t>
            </a:r>
            <a:r>
              <a:rPr lang="zh-TW" altLang="en-US" b="1" dirty="0" smtClean="0"/>
              <a:t>重點解說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72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2017/9/30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755650" y="1268413"/>
            <a:ext cx="7715250" cy="33127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en-US" altLang="zh-TW" kern="0" dirty="0"/>
              <a:t> function </a:t>
            </a:r>
            <a:r>
              <a:rPr lang="en-US" altLang="zh-TW" kern="0" dirty="0" err="1"/>
              <a:t>drawChart</a:t>
            </a:r>
            <a:r>
              <a:rPr lang="en-US" altLang="zh-TW" kern="0" dirty="0"/>
              <a:t>() {</a:t>
            </a:r>
          </a:p>
          <a:p>
            <a:pPr>
              <a:defRPr/>
            </a:pPr>
            <a:endParaRPr lang="en-US" altLang="zh-TW" kern="0" dirty="0"/>
          </a:p>
          <a:p>
            <a:pPr>
              <a:defRPr/>
            </a:pPr>
            <a:r>
              <a:rPr lang="en-US" altLang="zh-TW" kern="0" dirty="0"/>
              <a:t>        </a:t>
            </a:r>
            <a:r>
              <a:rPr lang="en-US" altLang="zh-TW" kern="0" dirty="0" err="1"/>
              <a:t>var</a:t>
            </a:r>
            <a:r>
              <a:rPr lang="en-US" altLang="zh-TW" kern="0" dirty="0"/>
              <a:t> data = </a:t>
            </a:r>
            <a:r>
              <a:rPr lang="en-US" altLang="zh-TW" kern="0" dirty="0" err="1"/>
              <a:t>google.visualization.arrayToDataTable</a:t>
            </a:r>
            <a:r>
              <a:rPr lang="en-US" altLang="zh-TW" kern="0" dirty="0"/>
              <a:t>([</a:t>
            </a:r>
          </a:p>
          <a:p>
            <a:pPr>
              <a:defRPr/>
            </a:pPr>
            <a:r>
              <a:rPr lang="en-US" altLang="zh-TW" kern="0" dirty="0"/>
              <a:t>          ['Label', 'Value'],</a:t>
            </a:r>
          </a:p>
          <a:p>
            <a:pPr>
              <a:defRPr/>
            </a:pPr>
            <a:r>
              <a:rPr lang="en-US" altLang="zh-TW" kern="0" dirty="0"/>
              <a:t>          ['Brother', 68]</a:t>
            </a:r>
          </a:p>
          <a:p>
            <a:pPr>
              <a:defRPr/>
            </a:pPr>
            <a:r>
              <a:rPr lang="en-US" altLang="zh-TW" kern="0" dirty="0"/>
              <a:t>        ]);</a:t>
            </a:r>
          </a:p>
          <a:p>
            <a:pPr>
              <a:defRPr/>
            </a:pPr>
            <a:endParaRPr lang="en-US" altLang="zh-TW" kern="0" dirty="0"/>
          </a:p>
          <a:p>
            <a:pPr>
              <a:defRPr/>
            </a:pPr>
            <a:r>
              <a:rPr lang="en-US" altLang="zh-TW" kern="0" dirty="0"/>
              <a:t>        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1370585" y="4581128"/>
            <a:ext cx="6696744" cy="1656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en-US" altLang="zh-TW" kern="0" dirty="0" smtClean="0"/>
              <a:t>[‘Label’, ‘Value’]</a:t>
            </a:r>
            <a:r>
              <a:rPr lang="en-US" altLang="zh-TW" kern="0" dirty="0" smtClean="0">
                <a:sym typeface="Wingdings" panose="05000000000000000000" pitchFamily="2" charset="2"/>
              </a:rPr>
              <a:t></a:t>
            </a:r>
            <a:r>
              <a:rPr lang="zh-TW" altLang="en-US" kern="0" dirty="0" smtClean="0">
                <a:sym typeface="Wingdings" panose="05000000000000000000" pitchFamily="2" charset="2"/>
              </a:rPr>
              <a:t>資料標題</a:t>
            </a:r>
            <a:endParaRPr lang="en-US" altLang="zh-TW" kern="0" dirty="0" smtClean="0">
              <a:sym typeface="Wingdings" panose="05000000000000000000" pitchFamily="2" charset="2"/>
            </a:endParaRPr>
          </a:p>
          <a:p>
            <a:pPr>
              <a:defRPr/>
            </a:pPr>
            <a:r>
              <a:rPr lang="zh-TW" altLang="en-US" kern="0" dirty="0" smtClean="0">
                <a:sym typeface="Wingdings" panose="05000000000000000000" pitchFamily="2" charset="2"/>
              </a:rPr>
              <a:t>第二列的</a:t>
            </a:r>
            <a:r>
              <a:rPr lang="en-US" altLang="zh-TW" kern="0" dirty="0" smtClean="0"/>
              <a:t>[‘Brother’, </a:t>
            </a:r>
            <a:r>
              <a:rPr lang="en-US" altLang="zh-TW" kern="0" dirty="0"/>
              <a:t>68</a:t>
            </a:r>
            <a:r>
              <a:rPr lang="en-US" altLang="zh-TW" kern="0" dirty="0" smtClean="0"/>
              <a:t>]</a:t>
            </a:r>
            <a:r>
              <a:rPr lang="zh-TW" altLang="en-US" kern="0" dirty="0" smtClean="0"/>
              <a:t> 為資料第一筆，</a:t>
            </a:r>
            <a:endParaRPr lang="en-US" altLang="zh-TW" kern="0" dirty="0" smtClean="0"/>
          </a:p>
          <a:p>
            <a:pPr>
              <a:defRPr/>
            </a:pPr>
            <a:r>
              <a:rPr lang="zh-TW" altLang="en-US" kern="0" dirty="0"/>
              <a:t>前面為</a:t>
            </a:r>
            <a:r>
              <a:rPr lang="zh-TW" altLang="en-US" kern="0" dirty="0" smtClean="0"/>
              <a:t>資料名稱，後面資料內容</a:t>
            </a:r>
            <a:endParaRPr lang="en-US" altLang="zh-TW" kern="0" dirty="0"/>
          </a:p>
        </p:txBody>
      </p:sp>
    </p:spTree>
    <p:extLst>
      <p:ext uri="{BB962C8B-B14F-4D97-AF65-F5344CB8AC3E}">
        <p14:creationId xmlns:p14="http://schemas.microsoft.com/office/powerpoint/2010/main" val="2971198748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/>
            <a:r>
              <a:rPr lang="zh-TW" altLang="en-US" b="1" dirty="0">
                <a:solidFill>
                  <a:srgbClr val="E56700"/>
                </a:solidFill>
              </a:rPr>
              <a:t>視覺化儀表</a:t>
            </a:r>
            <a:r>
              <a:rPr lang="zh-TW" altLang="en-US" b="1" dirty="0" smtClean="0">
                <a:solidFill>
                  <a:srgbClr val="E56700"/>
                </a:solidFill>
              </a:rPr>
              <a:t>板</a:t>
            </a:r>
            <a:r>
              <a:rPr lang="zh-TW" altLang="en-US" b="1" dirty="0" smtClean="0"/>
              <a:t>重點解說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73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2017/9/30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759791" y="1268413"/>
            <a:ext cx="7715250" cy="33127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en-US" altLang="zh-TW" kern="0" dirty="0" err="1"/>
              <a:t>var</a:t>
            </a:r>
            <a:r>
              <a:rPr lang="en-US" altLang="zh-TW" kern="0" dirty="0"/>
              <a:t> options = {</a:t>
            </a:r>
          </a:p>
          <a:p>
            <a:pPr>
              <a:defRPr/>
            </a:pPr>
            <a:r>
              <a:rPr lang="en-US" altLang="zh-TW" kern="0" dirty="0"/>
              <a:t>          width: 800, height: 800,</a:t>
            </a:r>
          </a:p>
          <a:p>
            <a:pPr>
              <a:defRPr/>
            </a:pPr>
            <a:r>
              <a:rPr lang="en-US" altLang="zh-TW" kern="0" dirty="0"/>
              <a:t>          </a:t>
            </a:r>
            <a:r>
              <a:rPr lang="en-US" altLang="zh-TW" kern="0" dirty="0" err="1"/>
              <a:t>redFrom</a:t>
            </a:r>
            <a:r>
              <a:rPr lang="en-US" altLang="zh-TW" kern="0" dirty="0"/>
              <a:t>: 80, </a:t>
            </a:r>
            <a:r>
              <a:rPr lang="en-US" altLang="zh-TW" kern="0" dirty="0" err="1"/>
              <a:t>redTo</a:t>
            </a:r>
            <a:r>
              <a:rPr lang="en-US" altLang="zh-TW" kern="0" dirty="0"/>
              <a:t>: 100,</a:t>
            </a:r>
          </a:p>
          <a:p>
            <a:pPr>
              <a:defRPr/>
            </a:pPr>
            <a:r>
              <a:rPr lang="en-US" altLang="zh-TW" kern="0" dirty="0"/>
              <a:t>          yellowFrom:60, </a:t>
            </a:r>
            <a:r>
              <a:rPr lang="en-US" altLang="zh-TW" kern="0" dirty="0" err="1"/>
              <a:t>yellowTo</a:t>
            </a:r>
            <a:r>
              <a:rPr lang="en-US" altLang="zh-TW" kern="0" dirty="0"/>
              <a:t>: 80,</a:t>
            </a:r>
          </a:p>
          <a:p>
            <a:pPr>
              <a:defRPr/>
            </a:pPr>
            <a:r>
              <a:rPr lang="en-US" altLang="zh-TW" kern="0" dirty="0"/>
              <a:t>          </a:t>
            </a:r>
            <a:r>
              <a:rPr lang="en-US" altLang="zh-TW" kern="0" dirty="0" err="1"/>
              <a:t>minorTicks</a:t>
            </a:r>
            <a:r>
              <a:rPr lang="en-US" altLang="zh-TW" kern="0" dirty="0"/>
              <a:t>: 5</a:t>
            </a:r>
          </a:p>
          <a:p>
            <a:pPr>
              <a:defRPr/>
            </a:pPr>
            <a:r>
              <a:rPr lang="en-US" altLang="zh-TW" kern="0" dirty="0"/>
              <a:t>        };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755650" y="4581128"/>
            <a:ext cx="7715250" cy="1656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en-US" altLang="zh-TW" kern="0" dirty="0"/>
              <a:t>width: </a:t>
            </a:r>
            <a:r>
              <a:rPr lang="zh-TW" altLang="en-US" kern="0" dirty="0" smtClean="0"/>
              <a:t>，</a:t>
            </a:r>
            <a:r>
              <a:rPr lang="en-US" altLang="zh-TW" kern="0" dirty="0" smtClean="0"/>
              <a:t> height</a:t>
            </a:r>
            <a:r>
              <a:rPr lang="zh-TW" altLang="en-US" kern="0" dirty="0" smtClean="0"/>
              <a:t> 為 每一個</a:t>
            </a:r>
            <a:r>
              <a:rPr lang="en-US" altLang="zh-TW" kern="0" dirty="0" smtClean="0"/>
              <a:t>Chart</a:t>
            </a:r>
            <a:r>
              <a:rPr lang="zh-TW" altLang="en-US" kern="0" dirty="0" smtClean="0"/>
              <a:t>的寬與高</a:t>
            </a:r>
            <a:endParaRPr lang="en-US" altLang="zh-TW" kern="0" dirty="0"/>
          </a:p>
          <a:p>
            <a:pPr>
              <a:defRPr/>
            </a:pPr>
            <a:r>
              <a:rPr lang="en-US" altLang="zh-TW" kern="0" dirty="0" err="1"/>
              <a:t>redFrom</a:t>
            </a:r>
            <a:r>
              <a:rPr lang="en-US" altLang="zh-TW" kern="0" dirty="0"/>
              <a:t>: </a:t>
            </a:r>
            <a:r>
              <a:rPr lang="zh-TW" altLang="en-US" kern="0" dirty="0" smtClean="0"/>
              <a:t>紅色區域開始</a:t>
            </a:r>
            <a:r>
              <a:rPr lang="en-US" altLang="zh-TW" kern="0" dirty="0" smtClean="0"/>
              <a:t>, </a:t>
            </a:r>
            <a:r>
              <a:rPr lang="en-US" altLang="zh-TW" kern="0" dirty="0" err="1"/>
              <a:t>redTo</a:t>
            </a:r>
            <a:r>
              <a:rPr lang="en-US" altLang="zh-TW" kern="0" dirty="0" smtClean="0"/>
              <a:t>:</a:t>
            </a:r>
            <a:r>
              <a:rPr lang="zh-TW" altLang="en-US" kern="0" dirty="0"/>
              <a:t>紅色</a:t>
            </a:r>
            <a:r>
              <a:rPr lang="zh-TW" altLang="en-US" kern="0" dirty="0" smtClean="0"/>
              <a:t>區域結束</a:t>
            </a:r>
            <a:endParaRPr lang="en-US" altLang="zh-TW" kern="0" dirty="0" smtClean="0"/>
          </a:p>
          <a:p>
            <a:pPr>
              <a:defRPr/>
            </a:pPr>
            <a:r>
              <a:rPr lang="en-US" altLang="zh-TW" kern="0" dirty="0"/>
              <a:t> </a:t>
            </a:r>
            <a:r>
              <a:rPr lang="en-US" altLang="zh-TW" kern="0" dirty="0" err="1"/>
              <a:t>yellowFrom</a:t>
            </a:r>
            <a:r>
              <a:rPr lang="en-US" altLang="zh-TW" kern="0" dirty="0" smtClean="0"/>
              <a:t>:</a:t>
            </a:r>
            <a:r>
              <a:rPr lang="zh-TW" altLang="en-US" kern="0" dirty="0" smtClean="0"/>
              <a:t>黃色</a:t>
            </a:r>
            <a:r>
              <a:rPr lang="zh-TW" altLang="en-US" kern="0" dirty="0"/>
              <a:t>區域開始</a:t>
            </a:r>
            <a:r>
              <a:rPr lang="en-US" altLang="zh-TW" kern="0" dirty="0" smtClean="0"/>
              <a:t>, </a:t>
            </a:r>
            <a:r>
              <a:rPr lang="en-US" altLang="zh-TW" kern="0" dirty="0" err="1"/>
              <a:t>yellowTo</a:t>
            </a:r>
            <a:r>
              <a:rPr lang="en-US" altLang="zh-TW" kern="0" dirty="0" smtClean="0"/>
              <a:t>:</a:t>
            </a:r>
            <a:r>
              <a:rPr lang="zh-TW" altLang="en-US" kern="0" dirty="0"/>
              <a:t>黃色</a:t>
            </a:r>
            <a:r>
              <a:rPr lang="zh-TW" altLang="en-US" kern="0" dirty="0" smtClean="0"/>
              <a:t>區域結束</a:t>
            </a:r>
            <a:endParaRPr lang="en-US" altLang="zh-TW" kern="0" dirty="0" smtClean="0"/>
          </a:p>
          <a:p>
            <a:pPr>
              <a:defRPr/>
            </a:pPr>
            <a:r>
              <a:rPr lang="en-US" altLang="zh-TW" kern="0" dirty="0" err="1"/>
              <a:t>minorTicks</a:t>
            </a:r>
            <a:r>
              <a:rPr lang="en-US" altLang="zh-TW" kern="0" dirty="0"/>
              <a:t>: </a:t>
            </a:r>
            <a:r>
              <a:rPr lang="en-US" altLang="zh-TW" kern="0" dirty="0" smtClean="0"/>
              <a:t>5</a:t>
            </a:r>
            <a:r>
              <a:rPr lang="zh-TW" altLang="en-US" kern="0" dirty="0" smtClean="0"/>
              <a:t>  最小刻度</a:t>
            </a:r>
            <a:endParaRPr lang="en-US" altLang="zh-TW" kern="0" dirty="0"/>
          </a:p>
          <a:p>
            <a:pPr>
              <a:defRPr/>
            </a:pPr>
            <a:endParaRPr lang="en-US" altLang="zh-TW" kern="0" dirty="0"/>
          </a:p>
        </p:txBody>
      </p:sp>
    </p:spTree>
    <p:extLst>
      <p:ext uri="{BB962C8B-B14F-4D97-AF65-F5344CB8AC3E}">
        <p14:creationId xmlns:p14="http://schemas.microsoft.com/office/powerpoint/2010/main" val="2814595755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/>
            <a:r>
              <a:rPr lang="zh-TW" altLang="en-US" b="1" dirty="0">
                <a:solidFill>
                  <a:srgbClr val="E56700"/>
                </a:solidFill>
              </a:rPr>
              <a:t>視覺化儀表</a:t>
            </a:r>
            <a:r>
              <a:rPr lang="zh-TW" altLang="en-US" b="1" dirty="0" smtClean="0">
                <a:solidFill>
                  <a:srgbClr val="E56700"/>
                </a:solidFill>
              </a:rPr>
              <a:t>板</a:t>
            </a:r>
            <a:r>
              <a:rPr lang="zh-TW" altLang="en-US" b="1" dirty="0" smtClean="0"/>
              <a:t>重點解說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74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2017/9/30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755650" y="1268413"/>
            <a:ext cx="7715250" cy="33127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en-US" altLang="zh-TW" kern="0" dirty="0"/>
              <a:t> </a:t>
            </a:r>
            <a:r>
              <a:rPr lang="en-US" altLang="zh-TW" kern="0" dirty="0" err="1"/>
              <a:t>var</a:t>
            </a:r>
            <a:r>
              <a:rPr lang="en-US" altLang="zh-TW" kern="0" dirty="0"/>
              <a:t> chart = new </a:t>
            </a:r>
            <a:r>
              <a:rPr lang="en-US" altLang="zh-TW" kern="0" dirty="0" err="1"/>
              <a:t>google.visualization.Gauge</a:t>
            </a:r>
            <a:r>
              <a:rPr lang="en-US" altLang="zh-TW" kern="0" dirty="0"/>
              <a:t>(</a:t>
            </a:r>
            <a:r>
              <a:rPr lang="en-US" altLang="zh-TW" kern="0" dirty="0" err="1"/>
              <a:t>document.getElementById</a:t>
            </a:r>
            <a:r>
              <a:rPr lang="en-US" altLang="zh-TW" kern="0" dirty="0"/>
              <a:t>('</a:t>
            </a:r>
            <a:r>
              <a:rPr lang="en-US" altLang="zh-TW" kern="0" dirty="0" err="1"/>
              <a:t>chart_div</a:t>
            </a:r>
            <a:r>
              <a:rPr lang="en-US" altLang="zh-TW" kern="0" dirty="0"/>
              <a:t>'));</a:t>
            </a:r>
          </a:p>
          <a:p>
            <a:pPr>
              <a:defRPr/>
            </a:pPr>
            <a:endParaRPr lang="en-US" altLang="zh-TW" kern="0" dirty="0"/>
          </a:p>
          <a:p>
            <a:pPr>
              <a:defRPr/>
            </a:pPr>
            <a:r>
              <a:rPr lang="en-US" altLang="zh-TW" kern="0" dirty="0"/>
              <a:t>        </a:t>
            </a:r>
            <a:r>
              <a:rPr lang="en-US" altLang="zh-TW" kern="0" dirty="0" err="1"/>
              <a:t>chart.draw</a:t>
            </a:r>
            <a:r>
              <a:rPr lang="en-US" altLang="zh-TW" kern="0" dirty="0"/>
              <a:t>(data, options);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748618" y="4608378"/>
            <a:ext cx="7715250" cy="1656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en-US" altLang="zh-TW" kern="0" dirty="0" err="1"/>
              <a:t>var</a:t>
            </a:r>
            <a:r>
              <a:rPr lang="en-US" altLang="zh-TW" kern="0" dirty="0"/>
              <a:t> chart = new </a:t>
            </a:r>
            <a:r>
              <a:rPr lang="en-US" altLang="zh-TW" kern="0" dirty="0" err="1"/>
              <a:t>google.visualization.Gauge</a:t>
            </a:r>
            <a:r>
              <a:rPr lang="en-US" altLang="zh-TW" kern="0" dirty="0"/>
              <a:t>(</a:t>
            </a:r>
            <a:r>
              <a:rPr lang="en-US" altLang="zh-TW" kern="0" dirty="0" err="1"/>
              <a:t>document.getElementById</a:t>
            </a:r>
            <a:r>
              <a:rPr lang="en-US" altLang="zh-TW" kern="0" dirty="0" smtClean="0"/>
              <a:t>(‘</a:t>
            </a:r>
            <a:r>
              <a:rPr lang="en-US" altLang="zh-TW" kern="0" dirty="0" err="1" smtClean="0"/>
              <a:t>chart_div</a:t>
            </a:r>
            <a:r>
              <a:rPr lang="en-US" altLang="zh-TW" kern="0" dirty="0" smtClean="0"/>
              <a:t>’))</a:t>
            </a:r>
            <a:r>
              <a:rPr lang="en-US" altLang="zh-TW" kern="0" dirty="0" smtClean="0">
                <a:sym typeface="Wingdings" panose="05000000000000000000" pitchFamily="2" charset="2"/>
              </a:rPr>
              <a:t></a:t>
            </a:r>
            <a:r>
              <a:rPr lang="zh-TW" altLang="en-US" kern="0" dirty="0" smtClean="0">
                <a:sym typeface="Wingdings" panose="05000000000000000000" pitchFamily="2" charset="2"/>
              </a:rPr>
              <a:t>產生</a:t>
            </a:r>
            <a:r>
              <a:rPr lang="zh-TW" altLang="en-US" b="1" dirty="0">
                <a:solidFill>
                  <a:srgbClr val="E56700"/>
                </a:solidFill>
              </a:rPr>
              <a:t>儀表板</a:t>
            </a:r>
            <a:endParaRPr lang="en-US" altLang="zh-TW" kern="0" dirty="0" smtClean="0"/>
          </a:p>
          <a:p>
            <a:pPr>
              <a:defRPr/>
            </a:pPr>
            <a:r>
              <a:rPr lang="en-US" altLang="zh-TW" kern="0" dirty="0" err="1"/>
              <a:t>chart.draw</a:t>
            </a:r>
            <a:r>
              <a:rPr lang="en-US" altLang="zh-TW" kern="0" dirty="0"/>
              <a:t>(data, options</a:t>
            </a:r>
            <a:r>
              <a:rPr lang="en-US" altLang="zh-TW" kern="0" dirty="0" smtClean="0"/>
              <a:t>);</a:t>
            </a:r>
            <a:r>
              <a:rPr lang="en-US" altLang="zh-TW" kern="0" dirty="0" smtClean="0">
                <a:sym typeface="Wingdings" panose="05000000000000000000" pitchFamily="2" charset="2"/>
              </a:rPr>
              <a:t></a:t>
            </a:r>
            <a:r>
              <a:rPr lang="zh-TW" altLang="en-US" kern="0" dirty="0" smtClean="0">
                <a:sym typeface="Wingdings" panose="05000000000000000000" pitchFamily="2" charset="2"/>
              </a:rPr>
              <a:t>畫出</a:t>
            </a:r>
            <a:r>
              <a:rPr lang="zh-TW" altLang="en-US" b="1" dirty="0" smtClean="0">
                <a:solidFill>
                  <a:srgbClr val="E56700"/>
                </a:solidFill>
              </a:rPr>
              <a:t>儀表</a:t>
            </a:r>
            <a:r>
              <a:rPr lang="zh-TW" altLang="en-US" b="1" dirty="0">
                <a:solidFill>
                  <a:srgbClr val="E56700"/>
                </a:solidFill>
              </a:rPr>
              <a:t>板</a:t>
            </a:r>
            <a:endParaRPr lang="en-US" altLang="zh-TW" kern="0" dirty="0"/>
          </a:p>
          <a:p>
            <a:pPr>
              <a:defRPr/>
            </a:pPr>
            <a:endParaRPr lang="en-US" altLang="zh-TW" kern="0" dirty="0"/>
          </a:p>
        </p:txBody>
      </p:sp>
    </p:spTree>
    <p:extLst>
      <p:ext uri="{BB962C8B-B14F-4D97-AF65-F5344CB8AC3E}">
        <p14:creationId xmlns:p14="http://schemas.microsoft.com/office/powerpoint/2010/main" val="1261550626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/>
            <a:r>
              <a:rPr lang="zh-TW" altLang="en-US" b="1" dirty="0">
                <a:solidFill>
                  <a:srgbClr val="E56700"/>
                </a:solidFill>
              </a:rPr>
              <a:t>視覺化儀表</a:t>
            </a:r>
            <a:r>
              <a:rPr lang="zh-TW" altLang="en-US" b="1" dirty="0" smtClean="0">
                <a:solidFill>
                  <a:srgbClr val="E56700"/>
                </a:solidFill>
              </a:rPr>
              <a:t>板</a:t>
            </a:r>
            <a:r>
              <a:rPr lang="zh-TW" altLang="en-US" b="1" dirty="0" smtClean="0"/>
              <a:t>重點解說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75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2017/9/30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755650" y="1268413"/>
            <a:ext cx="7715250" cy="33127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en-US" altLang="zh-TW" kern="0" dirty="0"/>
              <a:t> &lt;body&gt;</a:t>
            </a:r>
          </a:p>
          <a:p>
            <a:pPr>
              <a:defRPr/>
            </a:pPr>
            <a:r>
              <a:rPr lang="en-US" altLang="zh-TW" kern="0" dirty="0"/>
              <a:t>    &lt;div id="</a:t>
            </a:r>
            <a:r>
              <a:rPr lang="en-US" altLang="zh-TW" kern="0" dirty="0" err="1"/>
              <a:t>chart_div</a:t>
            </a:r>
            <a:r>
              <a:rPr lang="en-US" altLang="zh-TW" kern="0" dirty="0"/>
              <a:t>" style="width: 800px; height: 800px;"&gt;&lt;/div&gt;</a:t>
            </a:r>
          </a:p>
          <a:p>
            <a:pPr>
              <a:defRPr/>
            </a:pPr>
            <a:r>
              <a:rPr lang="en-US" altLang="zh-TW" kern="0" dirty="0"/>
              <a:t>  &lt;/body&gt;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441717" y="4608716"/>
            <a:ext cx="7715250" cy="1656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en-US" altLang="zh-TW" kern="0" dirty="0"/>
              <a:t> &lt;div id</a:t>
            </a:r>
            <a:r>
              <a:rPr lang="en-US" altLang="zh-TW" kern="0" dirty="0" smtClean="0"/>
              <a:t>=“</a:t>
            </a:r>
            <a:r>
              <a:rPr lang="en-US" altLang="zh-TW" kern="0" dirty="0" err="1" smtClean="0"/>
              <a:t>chart_div</a:t>
            </a:r>
            <a:r>
              <a:rPr lang="en-US" altLang="zh-TW" kern="0" dirty="0" smtClean="0"/>
              <a:t>” </a:t>
            </a:r>
            <a:r>
              <a:rPr lang="en-US" altLang="zh-TW" kern="0" dirty="0"/>
              <a:t>style</a:t>
            </a:r>
            <a:r>
              <a:rPr lang="en-US" altLang="zh-TW" kern="0" dirty="0" smtClean="0"/>
              <a:t>=“width</a:t>
            </a:r>
            <a:r>
              <a:rPr lang="en-US" altLang="zh-TW" kern="0" dirty="0"/>
              <a:t>: 800px; height: 800px</a:t>
            </a:r>
            <a:r>
              <a:rPr lang="en-US" altLang="zh-TW" kern="0" dirty="0" smtClean="0"/>
              <a:t>;”&gt;&lt;/</a:t>
            </a:r>
            <a:r>
              <a:rPr lang="en-US" altLang="zh-TW" kern="0" dirty="0"/>
              <a:t>div</a:t>
            </a:r>
            <a:r>
              <a:rPr lang="en-US" altLang="zh-TW" kern="0" dirty="0" smtClean="0"/>
              <a:t>&gt;</a:t>
            </a:r>
            <a:r>
              <a:rPr lang="en-US" altLang="zh-TW" kern="0" dirty="0" smtClean="0">
                <a:sym typeface="Wingdings" panose="05000000000000000000" pitchFamily="2" charset="2"/>
              </a:rPr>
              <a:t></a:t>
            </a:r>
            <a:r>
              <a:rPr lang="zh-TW" altLang="en-US" kern="0" dirty="0" smtClean="0">
                <a:sym typeface="Wingdings" panose="05000000000000000000" pitchFamily="2" charset="2"/>
              </a:rPr>
              <a:t>產生叫</a:t>
            </a:r>
            <a:r>
              <a:rPr lang="en-US" altLang="zh-TW" kern="0" dirty="0" smtClean="0">
                <a:sym typeface="Wingdings" panose="05000000000000000000" pitchFamily="2" charset="2"/>
              </a:rPr>
              <a:t>”</a:t>
            </a:r>
            <a:r>
              <a:rPr lang="en-US" altLang="zh-TW" kern="0" dirty="0"/>
              <a:t> </a:t>
            </a:r>
            <a:r>
              <a:rPr lang="en-US" altLang="zh-TW" kern="0" dirty="0" err="1" smtClean="0"/>
              <a:t>chart_div</a:t>
            </a:r>
            <a:r>
              <a:rPr lang="en-US" altLang="zh-TW" kern="0" dirty="0" smtClean="0"/>
              <a:t>”</a:t>
            </a:r>
            <a:r>
              <a:rPr lang="zh-TW" altLang="en-US" kern="0" dirty="0" smtClean="0"/>
              <a:t>的 繪圖空間</a:t>
            </a:r>
            <a:endParaRPr lang="en-US" altLang="zh-TW" kern="0" dirty="0" smtClean="0"/>
          </a:p>
          <a:p>
            <a:pPr>
              <a:defRPr/>
            </a:pPr>
            <a:r>
              <a:rPr lang="en-US" altLang="zh-TW" kern="0" dirty="0"/>
              <a:t>width: </a:t>
            </a:r>
            <a:r>
              <a:rPr lang="en-US" altLang="zh-TW" kern="0" dirty="0" smtClean="0"/>
              <a:t>800px</a:t>
            </a:r>
            <a:r>
              <a:rPr lang="zh-TW" altLang="en-US" kern="0" dirty="0" smtClean="0"/>
              <a:t>  繪圖空間寬度</a:t>
            </a:r>
            <a:endParaRPr lang="en-US" altLang="zh-TW" kern="0" dirty="0" smtClean="0"/>
          </a:p>
          <a:p>
            <a:pPr>
              <a:defRPr/>
            </a:pPr>
            <a:r>
              <a:rPr lang="en-US" altLang="zh-TW" kern="0" dirty="0"/>
              <a:t>height: 800px</a:t>
            </a:r>
            <a:r>
              <a:rPr lang="en-US" altLang="zh-TW" kern="0" dirty="0" smtClean="0"/>
              <a:t>;</a:t>
            </a:r>
            <a:r>
              <a:rPr lang="zh-TW" altLang="en-US" kern="0" dirty="0"/>
              <a:t>繪圖</a:t>
            </a:r>
            <a:r>
              <a:rPr lang="zh-TW" altLang="en-US" kern="0" dirty="0" smtClean="0"/>
              <a:t>空間高度</a:t>
            </a:r>
            <a:endParaRPr lang="en-US" altLang="zh-TW" kern="0" dirty="0"/>
          </a:p>
          <a:p>
            <a:pPr>
              <a:defRPr/>
            </a:pPr>
            <a:endParaRPr lang="en-US" altLang="zh-TW" kern="0" dirty="0"/>
          </a:p>
        </p:txBody>
      </p:sp>
    </p:spTree>
    <p:extLst>
      <p:ext uri="{BB962C8B-B14F-4D97-AF65-F5344CB8AC3E}">
        <p14:creationId xmlns:p14="http://schemas.microsoft.com/office/powerpoint/2010/main" val="3796665324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E5D7C012-BF8E-494F-9E41-7A5FF8DC076A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76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08547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1F4BA4AB-11C1-4E48-BAE9-868DE1339B2B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2017/9/30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10854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04924" y="2708275"/>
            <a:ext cx="7381875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>
                <a:solidFill>
                  <a:srgbClr val="E56700"/>
                </a:solidFill>
              </a:rPr>
              <a:t>視覺化儀表</a:t>
            </a:r>
            <a:r>
              <a:rPr lang="zh-TW" altLang="en-US" b="1" dirty="0" smtClean="0">
                <a:solidFill>
                  <a:srgbClr val="E56700"/>
                </a:solidFill>
              </a:rPr>
              <a:t>板 程式開發</a:t>
            </a:r>
            <a:endParaRPr lang="zh-TW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280000798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 smtClean="0"/>
              <a:t>開啟程式</a:t>
            </a:r>
            <a:r>
              <a:rPr lang="en-US" altLang="zh-TW" dirty="0"/>
              <a:t>DHT11_Pin7_WIFI_Server_Guage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77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2017/9/30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8194" name="Picture 2" descr="D:\永忠研究\大學上課\崑山科技大學\105微處理機一\上課內容\內容\聲音視覺化\開啟WebServiceNoiseGaug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518675"/>
            <a:ext cx="8367142" cy="4704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圓角矩形 6"/>
          <p:cNvSpPr/>
          <p:nvPr/>
        </p:nvSpPr>
        <p:spPr>
          <a:xfrm>
            <a:off x="1115616" y="2492896"/>
            <a:ext cx="4152800" cy="504056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39347580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/>
            <a:r>
              <a:rPr lang="en-US" altLang="zh-TW" dirty="0"/>
              <a:t>DHT11_Pin7_WIFI_Server_Guage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78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2017/9/30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755650" y="1268413"/>
            <a:ext cx="7715250" cy="461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en-US" altLang="zh-TW" kern="0" dirty="0"/>
              <a:t>#include &lt;</a:t>
            </a:r>
            <a:r>
              <a:rPr lang="en-US" altLang="zh-TW" kern="0" dirty="0" err="1"/>
              <a:t>WiFi.h</a:t>
            </a:r>
            <a:r>
              <a:rPr lang="en-US" altLang="zh-TW" kern="0" dirty="0"/>
              <a:t>&gt;</a:t>
            </a:r>
          </a:p>
          <a:p>
            <a:pPr>
              <a:defRPr/>
            </a:pPr>
            <a:r>
              <a:rPr lang="en-US" altLang="zh-TW" kern="0" dirty="0"/>
              <a:t>// your network key Index number (needed only for WEP)</a:t>
            </a:r>
          </a:p>
          <a:p>
            <a:pPr>
              <a:defRPr/>
            </a:pPr>
            <a:r>
              <a:rPr lang="en-US" altLang="zh-TW" kern="0" dirty="0"/>
              <a:t>//-------------- </a:t>
            </a:r>
            <a:r>
              <a:rPr lang="en-US" altLang="zh-TW" kern="0" dirty="0" err="1"/>
              <a:t>dht</a:t>
            </a:r>
            <a:r>
              <a:rPr lang="en-US" altLang="zh-TW" kern="0" dirty="0"/>
              <a:t> use</a:t>
            </a:r>
          </a:p>
          <a:p>
            <a:pPr>
              <a:defRPr/>
            </a:pPr>
            <a:r>
              <a:rPr lang="en-US" altLang="zh-TW" kern="0" dirty="0"/>
              <a:t>#include "</a:t>
            </a:r>
            <a:r>
              <a:rPr lang="en-US" altLang="zh-TW" kern="0" dirty="0" err="1"/>
              <a:t>DHT.h</a:t>
            </a:r>
            <a:r>
              <a:rPr lang="en-US" altLang="zh-TW" kern="0" dirty="0"/>
              <a:t>"</a:t>
            </a:r>
          </a:p>
          <a:p>
            <a:pPr>
              <a:defRPr/>
            </a:pPr>
            <a:r>
              <a:rPr lang="en-US" altLang="zh-TW" kern="0" dirty="0"/>
              <a:t>#define DHTPIN 7     // what digital pin we're connected to</a:t>
            </a:r>
          </a:p>
          <a:p>
            <a:pPr>
              <a:defRPr/>
            </a:pPr>
            <a:endParaRPr lang="en-US" altLang="zh-TW" kern="0" dirty="0"/>
          </a:p>
          <a:p>
            <a:pPr>
              <a:defRPr/>
            </a:pPr>
            <a:endParaRPr lang="en-US" altLang="zh-TW" kern="0" dirty="0"/>
          </a:p>
          <a:p>
            <a:pPr>
              <a:defRPr/>
            </a:pPr>
            <a:r>
              <a:rPr lang="en-US" altLang="zh-TW" kern="0" dirty="0"/>
              <a:t>#define DHTTYPE DHT11   // DHT 11</a:t>
            </a:r>
            <a:endParaRPr lang="zh-TW" altLang="en-US" kern="0" dirty="0" smtClean="0">
              <a:latin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041168098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/>
            <a:r>
              <a:rPr lang="en-US" altLang="zh-TW" sz="3200" dirty="0"/>
              <a:t>DHT11_Pin7_WIFI_Server_Guage</a:t>
            </a:r>
            <a:r>
              <a:rPr lang="zh-TW" altLang="en-US" sz="3200" dirty="0" smtClean="0"/>
              <a:t>監控畫面</a:t>
            </a:r>
            <a:endParaRPr lang="zh-TW" altLang="en-US" sz="3200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79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2017/9/30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3074" name="Picture 2" descr="D:\永忠研究\大學上課\崑山科技大學\105微處理機一\上課內容\內容\溫濕度視覺化\DHT11_Pin7_WIFI_Server_Guage監控畫面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373494"/>
            <a:ext cx="7128792" cy="5194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4376616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標題 1"/>
          <p:cNvSpPr>
            <a:spLocks noGrp="1"/>
          </p:cNvSpPr>
          <p:nvPr>
            <p:ph type="title"/>
          </p:nvPr>
        </p:nvSpPr>
        <p:spPr>
          <a:xfrm>
            <a:off x="276225" y="228600"/>
            <a:ext cx="8591550" cy="1066800"/>
          </a:xfrm>
        </p:spPr>
        <p:txBody>
          <a:bodyPr/>
          <a:lstStyle/>
          <a:p>
            <a:pPr algn="ctr"/>
            <a:r>
              <a:rPr lang="en-US" altLang="zh-TW" sz="660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Arduino</a:t>
            </a:r>
            <a:r>
              <a:rPr lang="zh-TW" altLang="en-US" sz="660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程式架構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4294967295"/>
          </p:nvPr>
        </p:nvSpPr>
        <p:spPr>
          <a:xfrm>
            <a:off x="457200" y="1285875"/>
            <a:ext cx="8229600" cy="5038725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</a:t>
            </a:r>
            <a:r>
              <a:rPr lang="zh-TW" altLang="en-US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一</a:t>
            </a:r>
            <a:r>
              <a:rPr lang="en-US" altLang="zh-TW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.)</a:t>
            </a:r>
            <a:r>
              <a:rPr lang="zh-TW" altLang="en-US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宣告</a:t>
            </a:r>
            <a:r>
              <a:rPr lang="en-US" altLang="zh-TW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: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Arduino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宣告方式與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C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相同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,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例如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:</a:t>
            </a: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int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，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float…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</a:t>
            </a:r>
            <a:r>
              <a:rPr lang="zh-TW" altLang="en-US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二</a:t>
            </a:r>
            <a:r>
              <a:rPr lang="en-US" altLang="zh-TW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.)</a:t>
            </a:r>
            <a:r>
              <a:rPr lang="zh-TW" altLang="en-US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初始化 </a:t>
            </a:r>
            <a:r>
              <a:rPr lang="en-US" altLang="zh-TW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Setup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():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使</a:t>
            </a: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Arduino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板子裝置妥當的指令</a:t>
            </a:r>
            <a:endParaRPr lang="en-US" altLang="zh-TW" sz="28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EX: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int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 </a:t>
            </a: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ledPin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=7;	/ 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宣告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Arduino7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號腳為輸入腳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/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	</a:t>
            </a:r>
            <a:r>
              <a:rPr lang="en-US" altLang="zh-TW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Setup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()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	{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		</a:t>
            </a: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pinMode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</a:t>
            </a: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ledPin,INPUT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);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	}</a:t>
            </a:r>
          </a:p>
        </p:txBody>
      </p:sp>
    </p:spTree>
    <p:extLst>
      <p:ext uri="{BB962C8B-B14F-4D97-AF65-F5344CB8AC3E}">
        <p14:creationId xmlns:p14="http://schemas.microsoft.com/office/powerpoint/2010/main" val="97825301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 smtClean="0">
                <a:solidFill>
                  <a:srgbClr val="E56700"/>
                </a:solidFill>
              </a:rPr>
              <a:t>使用瀏覽器進入系統</a:t>
            </a: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80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2017/9/30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971600" y="1988840"/>
            <a:ext cx="74168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TW" altLang="en-US" dirty="0"/>
          </a:p>
        </p:txBody>
      </p:sp>
      <p:sp>
        <p:nvSpPr>
          <p:cNvPr id="3" name="文字方塊 2"/>
          <p:cNvSpPr txBox="1"/>
          <p:nvPr/>
        </p:nvSpPr>
        <p:spPr>
          <a:xfrm>
            <a:off x="1619672" y="4797152"/>
            <a:ext cx="706712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1.</a:t>
            </a:r>
            <a:r>
              <a:rPr lang="zh-TW" altLang="en-US" dirty="0" smtClean="0"/>
              <a:t>先使用筆電或手機，使用</a:t>
            </a:r>
            <a:r>
              <a:rPr lang="en-US" altLang="zh-TW" dirty="0" err="1" smtClean="0"/>
              <a:t>wifi</a:t>
            </a:r>
            <a:r>
              <a:rPr lang="zh-TW" altLang="en-US" dirty="0" smtClean="0"/>
              <a:t>，並將ＷＩＦＩ熱點連接到與</a:t>
            </a:r>
            <a:r>
              <a:rPr lang="en-US" altLang="zh-TW" dirty="0" smtClean="0"/>
              <a:t>Ameba</a:t>
            </a:r>
            <a:r>
              <a:rPr lang="zh-TW" altLang="en-US" dirty="0" smtClean="0"/>
              <a:t>相同的熱點</a:t>
            </a:r>
            <a:endParaRPr lang="en-US" altLang="zh-TW" dirty="0" smtClean="0"/>
          </a:p>
          <a:p>
            <a:r>
              <a:rPr lang="en-US" altLang="zh-TW" dirty="0" smtClean="0"/>
              <a:t>2.</a:t>
            </a:r>
            <a:r>
              <a:rPr lang="zh-TW" altLang="en-US" dirty="0"/>
              <a:t>進入</a:t>
            </a:r>
            <a:r>
              <a:rPr lang="zh-TW" altLang="en-US" dirty="0" smtClean="0"/>
              <a:t>瀏覽器</a:t>
            </a:r>
            <a:r>
              <a:rPr lang="en-US" altLang="zh-TW" dirty="0" smtClean="0"/>
              <a:t>(</a:t>
            </a:r>
            <a:r>
              <a:rPr lang="zh-TW" altLang="en-US" dirty="0" smtClean="0"/>
              <a:t>建議使用</a:t>
            </a:r>
            <a:r>
              <a:rPr lang="en-US" altLang="zh-TW" dirty="0" smtClean="0"/>
              <a:t>chrome)</a:t>
            </a:r>
          </a:p>
          <a:p>
            <a:r>
              <a:rPr lang="en-US" altLang="zh-TW" dirty="0" smtClean="0"/>
              <a:t>3.</a:t>
            </a:r>
            <a:r>
              <a:rPr lang="zh-TW" altLang="en-US" dirty="0" smtClean="0"/>
              <a:t>網址列輸入上面</a:t>
            </a:r>
            <a:r>
              <a:rPr lang="en-US" altLang="zh-TW" dirty="0" smtClean="0"/>
              <a:t>IP(</a:t>
            </a:r>
            <a:r>
              <a:rPr lang="zh-TW" altLang="en-US" dirty="0" smtClean="0"/>
              <a:t>本例子為：</a:t>
            </a:r>
            <a:r>
              <a:rPr lang="en-US" altLang="zh-TW" dirty="0"/>
              <a:t>http://</a:t>
            </a:r>
            <a:r>
              <a:rPr lang="en-US" altLang="zh-TW" dirty="0" smtClean="0"/>
              <a:t>192.168.43.150/</a:t>
            </a:r>
            <a:endParaRPr lang="zh-TW" altLang="en-US" dirty="0"/>
          </a:p>
        </p:txBody>
      </p:sp>
      <p:pic>
        <p:nvPicPr>
          <p:cNvPr id="9" name="Picture 2" descr="D:\永忠研究\大學上課\崑山科技大學\105微處理機一\上課內容\內容\溫濕度視覺化\DHT11_Pin7_WIFI_Server_Guage監控畫面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71" t="75778" r="37644" b="1077"/>
          <a:stretch/>
        </p:blipFill>
        <p:spPr bwMode="auto">
          <a:xfrm>
            <a:off x="312192" y="1587761"/>
            <a:ext cx="8616938" cy="2273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0837949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en-US" altLang="zh-TW" sz="3200" dirty="0"/>
              <a:t>DHT11_Pin7_WIFI_Server_Guage</a:t>
            </a:r>
            <a:r>
              <a:rPr lang="zh-TW" altLang="en-US" sz="3200" dirty="0" smtClean="0"/>
              <a:t>網頁畫面</a:t>
            </a:r>
            <a:endParaRPr lang="zh-TW" altLang="en-US" sz="3200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81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2017/9/30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4098" name="Picture 2" descr="D:\永忠研究\大學上課\崑山科技大學\105微處理機一\上課內容\內容\溫濕度視覺化\DHT11_Pin7_WIFI_Server_Guage網頁畫面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818" y="1319019"/>
            <a:ext cx="8767624" cy="4929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3925960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E5D7C012-BF8E-494F-9E41-7A5FF8DC076A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82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08547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1F4BA4AB-11C1-4E48-BAE9-868DE1339B2B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2017/9/30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10854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04925" y="2708275"/>
            <a:ext cx="6324600" cy="1371600"/>
          </a:xfrm>
        </p:spPr>
        <p:txBody>
          <a:bodyPr/>
          <a:lstStyle/>
          <a:p>
            <a:pPr marL="742950" indent="-742950" algn="ctr"/>
            <a:r>
              <a:rPr lang="zh-TW" altLang="en-US" dirty="0"/>
              <a:t>自我練習</a:t>
            </a:r>
            <a:endParaRPr lang="zh-TW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663270770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/>
            <a:r>
              <a:rPr lang="zh-TW" altLang="en-US" b="1" dirty="0" smtClean="0">
                <a:solidFill>
                  <a:srgbClr val="E56700"/>
                </a:solidFill>
              </a:rPr>
              <a:t>習題</a:t>
            </a: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83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2017/9/30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755650" y="1268413"/>
            <a:ext cx="7715250" cy="461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zh-TW" altLang="en-US" kern="0" dirty="0" smtClean="0">
                <a:latin typeface="標楷體" pitchFamily="65" charset="-120"/>
              </a:rPr>
              <a:t>請將</a:t>
            </a:r>
            <a:r>
              <a:rPr lang="zh-TW" altLang="en-US" kern="0" dirty="0">
                <a:latin typeface="標楷體" pitchFamily="65" charset="-120"/>
              </a:rPr>
              <a:t>溫度</a:t>
            </a:r>
            <a:r>
              <a:rPr lang="zh-TW" altLang="en-US" kern="0" dirty="0" smtClean="0">
                <a:latin typeface="標楷體" pitchFamily="65" charset="-120"/>
              </a:rPr>
              <a:t>、濕度的數值都讀出來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zh-TW" altLang="en-US" kern="0" dirty="0" smtClean="0">
                <a:latin typeface="標楷體" pitchFamily="65" charset="-120"/>
              </a:rPr>
              <a:t>溫度顯示在一個</a:t>
            </a:r>
            <a:r>
              <a:rPr lang="en-US" altLang="zh-TW" dirty="0" smtClean="0"/>
              <a:t>Gauge</a:t>
            </a:r>
            <a:r>
              <a:rPr lang="zh-TW" altLang="en-US" dirty="0" smtClean="0"/>
              <a:t> 抬頭設為</a:t>
            </a:r>
            <a:r>
              <a:rPr lang="en-US" altLang="zh-TW" dirty="0" smtClean="0"/>
              <a:t>:SOUND”</a:t>
            </a:r>
          </a:p>
          <a:p>
            <a:pPr>
              <a:defRPr/>
            </a:pPr>
            <a:r>
              <a:rPr lang="zh-TW" altLang="en-US" kern="0" dirty="0" smtClean="0">
                <a:latin typeface="標楷體" pitchFamily="65" charset="-120"/>
              </a:rPr>
              <a:t>黃色區域為</a:t>
            </a:r>
            <a:r>
              <a:rPr lang="en-US" altLang="zh-TW" kern="0" dirty="0" smtClean="0">
                <a:latin typeface="標楷體" pitchFamily="65" charset="-120"/>
              </a:rPr>
              <a:t>55-80</a:t>
            </a:r>
          </a:p>
          <a:p>
            <a:pPr>
              <a:defRPr/>
            </a:pPr>
            <a:r>
              <a:rPr lang="zh-TW" altLang="en-US" kern="0" dirty="0" smtClean="0">
                <a:latin typeface="標楷體" pitchFamily="65" charset="-120"/>
              </a:rPr>
              <a:t>紅色區域為</a:t>
            </a:r>
            <a:r>
              <a:rPr lang="en-US" altLang="zh-TW" kern="0" dirty="0" smtClean="0">
                <a:latin typeface="標楷體" pitchFamily="65" charset="-120"/>
              </a:rPr>
              <a:t>80-100</a:t>
            </a:r>
          </a:p>
          <a:p>
            <a:pPr>
              <a:defRPr/>
            </a:pPr>
            <a:endParaRPr lang="zh-TW" altLang="en-US" kern="0" dirty="0" smtClean="0">
              <a:latin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937694047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投影片編號版面配置區 5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E3A45C09-253E-4F64-AEE7-A9CA1EA8D13D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84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29027" name="日期版面配置區 6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0B13FF84-ADBA-48D0-9535-44653F0C1D77}" type="datetime1">
              <a:rPr kumimoji="0" lang="zh-TW" altLang="en-US" sz="1200" smtClean="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2017/9/30</a:t>
            </a:fld>
            <a:endParaRPr kumimoji="0" lang="en-US" altLang="zh-TW" sz="1200" smtClean="0">
              <a:latin typeface="Arial" charset="0"/>
              <a:ea typeface="新細明體" pitchFamily="18" charset="-120"/>
            </a:endParaRPr>
          </a:p>
        </p:txBody>
      </p:sp>
      <p:sp>
        <p:nvSpPr>
          <p:cNvPr id="5018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>
              <a:defRPr/>
            </a:pPr>
            <a:r>
              <a:rPr lang="en-US" altLang="zh-TW" b="1" dirty="0" smtClean="0">
                <a:solidFill>
                  <a:schemeClr val="accent5">
                    <a:lumMod val="50000"/>
                  </a:schemeClr>
                </a:solidFill>
              </a:rPr>
              <a:t>Q  &amp;  A</a:t>
            </a:r>
            <a:endParaRPr lang="zh-TW" altLang="zh-TW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2902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627313" y="3068638"/>
            <a:ext cx="4038600" cy="1944687"/>
          </a:xfrm>
        </p:spPr>
        <p:txBody>
          <a:bodyPr/>
          <a:lstStyle/>
          <a:p>
            <a:pPr algn="ctr" eaLnBrk="1" hangingPunct="1">
              <a:buFont typeface="Wingdings" pitchFamily="2" charset="2"/>
              <a:buNone/>
            </a:pPr>
            <a:r>
              <a:rPr lang="zh-TW" altLang="en-US" sz="3600" smtClean="0">
                <a:solidFill>
                  <a:srgbClr val="0070C0"/>
                </a:solidFill>
                <a:latin typeface="標楷體" pitchFamily="65" charset="-120"/>
              </a:rPr>
              <a:t>感謝聆聽</a:t>
            </a:r>
          </a:p>
          <a:p>
            <a:pPr algn="ctr" eaLnBrk="1" hangingPunct="1">
              <a:buFont typeface="Wingdings" pitchFamily="2" charset="2"/>
              <a:buNone/>
            </a:pPr>
            <a:r>
              <a:rPr lang="zh-TW" altLang="en-US" sz="3600" smtClean="0">
                <a:solidFill>
                  <a:srgbClr val="0070C0"/>
                </a:solidFill>
                <a:latin typeface="標楷體" pitchFamily="65" charset="-120"/>
              </a:rPr>
              <a:t>恭請指教</a:t>
            </a:r>
          </a:p>
          <a:p>
            <a:pPr algn="ctr" eaLnBrk="1" hangingPunct="1">
              <a:buFont typeface="Wingdings" pitchFamily="2" charset="2"/>
              <a:buNone/>
            </a:pPr>
            <a:endParaRPr lang="en-US" altLang="zh-TW" sz="4000" smtClean="0">
              <a:latin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958229465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E5D7C012-BF8E-494F-9E41-7A5FF8DC076A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85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08547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1F4BA4AB-11C1-4E48-BAE9-868DE1339B2B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2017/9/30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10854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04925" y="2708275"/>
            <a:ext cx="6324600" cy="1371600"/>
          </a:xfrm>
        </p:spPr>
        <p:txBody>
          <a:bodyPr/>
          <a:lstStyle/>
          <a:p>
            <a:pPr marL="742950" indent="-742950" algn="ctr"/>
            <a:r>
              <a:rPr lang="zh-TW" altLang="en-US" dirty="0" smtClean="0"/>
              <a:t>練習解答</a:t>
            </a:r>
          </a:p>
        </p:txBody>
      </p:sp>
    </p:spTree>
    <p:extLst>
      <p:ext uri="{BB962C8B-B14F-4D97-AF65-F5344CB8AC3E}">
        <p14:creationId xmlns:p14="http://schemas.microsoft.com/office/powerpoint/2010/main" val="3712693990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sz="3200" b="1" dirty="0" smtClean="0"/>
              <a:t>開啟程式</a:t>
            </a:r>
            <a:r>
              <a:rPr lang="en-US" altLang="zh-TW" sz="3200" dirty="0"/>
              <a:t>DHT11_Pin7_WIFI_Server_TwoGuage</a:t>
            </a:r>
            <a:endParaRPr lang="zh-TW" altLang="en-US" sz="3200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86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2017/9/30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8194" name="Picture 2" descr="D:\永忠研究\大學上課\崑山科技大學\105微處理機一\上課內容\內容\聲音視覺化\開啟WebServiceNoiseGaug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518675"/>
            <a:ext cx="8367142" cy="4704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圓角矩形 6"/>
          <p:cNvSpPr/>
          <p:nvPr/>
        </p:nvSpPr>
        <p:spPr>
          <a:xfrm>
            <a:off x="1115616" y="2492896"/>
            <a:ext cx="4152800" cy="504056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51507409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/>
            <a:r>
              <a:rPr lang="en-US" altLang="zh-TW" dirty="0"/>
              <a:t>DHT11_Pin7_WIFI_Server_TwoGuage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87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2017/9/30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755650" y="1268413"/>
            <a:ext cx="7715250" cy="461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en-US" altLang="zh-TW" kern="0" dirty="0"/>
              <a:t>#include &lt;</a:t>
            </a:r>
            <a:r>
              <a:rPr lang="en-US" altLang="zh-TW" kern="0" dirty="0" err="1"/>
              <a:t>WiFi.h</a:t>
            </a:r>
            <a:r>
              <a:rPr lang="en-US" altLang="zh-TW" kern="0" dirty="0"/>
              <a:t>&gt;</a:t>
            </a:r>
          </a:p>
          <a:p>
            <a:pPr>
              <a:defRPr/>
            </a:pPr>
            <a:r>
              <a:rPr lang="en-US" altLang="zh-TW" kern="0" dirty="0"/>
              <a:t>// your network key Index number (needed only for WEP)</a:t>
            </a:r>
          </a:p>
          <a:p>
            <a:pPr>
              <a:defRPr/>
            </a:pPr>
            <a:r>
              <a:rPr lang="en-US" altLang="zh-TW" kern="0" dirty="0"/>
              <a:t>//-------------- </a:t>
            </a:r>
            <a:r>
              <a:rPr lang="en-US" altLang="zh-TW" kern="0" dirty="0" err="1"/>
              <a:t>dht</a:t>
            </a:r>
            <a:r>
              <a:rPr lang="en-US" altLang="zh-TW" kern="0" dirty="0"/>
              <a:t> use</a:t>
            </a:r>
          </a:p>
          <a:p>
            <a:pPr>
              <a:defRPr/>
            </a:pPr>
            <a:r>
              <a:rPr lang="en-US" altLang="zh-TW" kern="0" dirty="0"/>
              <a:t>#include "</a:t>
            </a:r>
            <a:r>
              <a:rPr lang="en-US" altLang="zh-TW" kern="0" dirty="0" err="1"/>
              <a:t>DHT.h</a:t>
            </a:r>
            <a:r>
              <a:rPr lang="en-US" altLang="zh-TW" kern="0" dirty="0"/>
              <a:t>"</a:t>
            </a:r>
          </a:p>
          <a:p>
            <a:pPr>
              <a:defRPr/>
            </a:pPr>
            <a:r>
              <a:rPr lang="en-US" altLang="zh-TW" kern="0" dirty="0"/>
              <a:t>#define DHTPIN 7     // what digital pin we're connected to</a:t>
            </a:r>
          </a:p>
          <a:p>
            <a:pPr>
              <a:defRPr/>
            </a:pPr>
            <a:endParaRPr lang="en-US" altLang="zh-TW" kern="0" dirty="0"/>
          </a:p>
          <a:p>
            <a:pPr>
              <a:defRPr/>
            </a:pPr>
            <a:endParaRPr lang="en-US" altLang="zh-TW" kern="0" dirty="0"/>
          </a:p>
          <a:p>
            <a:pPr>
              <a:defRPr/>
            </a:pPr>
            <a:r>
              <a:rPr lang="en-US" altLang="zh-TW" kern="0" dirty="0"/>
              <a:t>#define DHTTYPE DHT11   // DHT 11</a:t>
            </a:r>
          </a:p>
          <a:p>
            <a:pPr>
              <a:defRPr/>
            </a:pPr>
            <a:r>
              <a:rPr lang="en-US" altLang="zh-TW" kern="0" dirty="0"/>
              <a:t>//#define DHTTYPE DHT22   // DHT 22  (AM2302), AM2321</a:t>
            </a:r>
          </a:p>
          <a:p>
            <a:pPr>
              <a:defRPr/>
            </a:pPr>
            <a:r>
              <a:rPr lang="en-US" altLang="zh-TW" kern="0" dirty="0"/>
              <a:t>//#define DHTTYPE DHT21   // DHT 21 (AM2301)</a:t>
            </a:r>
          </a:p>
        </p:txBody>
      </p:sp>
    </p:spTree>
    <p:extLst>
      <p:ext uri="{BB962C8B-B14F-4D97-AF65-F5344CB8AC3E}">
        <p14:creationId xmlns:p14="http://schemas.microsoft.com/office/powerpoint/2010/main" val="323628365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/>
            <a:r>
              <a:rPr lang="en-US" altLang="zh-TW" sz="2800" dirty="0"/>
              <a:t>DHT11_Pin7_WIFI_Server_TwoGuage</a:t>
            </a:r>
            <a:r>
              <a:rPr lang="zh-TW" altLang="en-US" sz="2800" dirty="0" smtClean="0"/>
              <a:t>監控畫面</a:t>
            </a:r>
            <a:endParaRPr lang="zh-TW" altLang="en-US" sz="2800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88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2017/9/30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6146" name="Picture 2" descr="D:\永忠研究\大學上課\崑山科技大學\105微處理機一\上課內容\內容\溫濕度視覺化\DHT11_Pin7_WIFI_Server_TwoGuage監控畫面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259821"/>
            <a:ext cx="7296472" cy="5316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0925604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 smtClean="0">
                <a:solidFill>
                  <a:srgbClr val="E56700"/>
                </a:solidFill>
              </a:rPr>
              <a:t>使用瀏覽器進入系統</a:t>
            </a: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89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2017/9/30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971600" y="1988840"/>
            <a:ext cx="74168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TW" altLang="en-US" dirty="0"/>
          </a:p>
        </p:txBody>
      </p:sp>
      <p:sp>
        <p:nvSpPr>
          <p:cNvPr id="3" name="文字方塊 2"/>
          <p:cNvSpPr txBox="1"/>
          <p:nvPr/>
        </p:nvSpPr>
        <p:spPr>
          <a:xfrm>
            <a:off x="1619672" y="4797152"/>
            <a:ext cx="706712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1.</a:t>
            </a:r>
            <a:r>
              <a:rPr lang="zh-TW" altLang="en-US" dirty="0" smtClean="0"/>
              <a:t>先使用筆電或手機，使用</a:t>
            </a:r>
            <a:r>
              <a:rPr lang="en-US" altLang="zh-TW" dirty="0" err="1" smtClean="0"/>
              <a:t>wifi</a:t>
            </a:r>
            <a:r>
              <a:rPr lang="zh-TW" altLang="en-US" dirty="0" smtClean="0"/>
              <a:t>，並將ＷＩＦＩ熱點連接到與</a:t>
            </a:r>
            <a:r>
              <a:rPr lang="en-US" altLang="zh-TW" dirty="0" smtClean="0"/>
              <a:t>Ameba</a:t>
            </a:r>
            <a:r>
              <a:rPr lang="zh-TW" altLang="en-US" dirty="0" smtClean="0"/>
              <a:t>相同的熱點</a:t>
            </a:r>
            <a:endParaRPr lang="en-US" altLang="zh-TW" dirty="0" smtClean="0"/>
          </a:p>
          <a:p>
            <a:r>
              <a:rPr lang="en-US" altLang="zh-TW" dirty="0" smtClean="0"/>
              <a:t>2.</a:t>
            </a:r>
            <a:r>
              <a:rPr lang="zh-TW" altLang="en-US" dirty="0"/>
              <a:t>進入</a:t>
            </a:r>
            <a:r>
              <a:rPr lang="zh-TW" altLang="en-US" dirty="0" smtClean="0"/>
              <a:t>瀏覽器</a:t>
            </a:r>
            <a:r>
              <a:rPr lang="en-US" altLang="zh-TW" dirty="0" smtClean="0"/>
              <a:t>(</a:t>
            </a:r>
            <a:r>
              <a:rPr lang="zh-TW" altLang="en-US" dirty="0" smtClean="0"/>
              <a:t>建議使用</a:t>
            </a:r>
            <a:r>
              <a:rPr lang="en-US" altLang="zh-TW" dirty="0" smtClean="0"/>
              <a:t>chrome)</a:t>
            </a:r>
          </a:p>
          <a:p>
            <a:r>
              <a:rPr lang="en-US" altLang="zh-TW" dirty="0" smtClean="0"/>
              <a:t>3.</a:t>
            </a:r>
            <a:r>
              <a:rPr lang="zh-TW" altLang="en-US" dirty="0" smtClean="0"/>
              <a:t>網址列輸入上面</a:t>
            </a:r>
            <a:r>
              <a:rPr lang="en-US" altLang="zh-TW" dirty="0" smtClean="0"/>
              <a:t>IP(</a:t>
            </a:r>
            <a:r>
              <a:rPr lang="zh-TW" altLang="en-US" dirty="0" smtClean="0"/>
              <a:t>本例子為：</a:t>
            </a:r>
            <a:r>
              <a:rPr lang="en-US" altLang="zh-TW" dirty="0"/>
              <a:t>http://</a:t>
            </a:r>
            <a:r>
              <a:rPr lang="en-US" altLang="zh-TW" dirty="0" smtClean="0"/>
              <a:t>192.168.43.150/</a:t>
            </a:r>
            <a:endParaRPr lang="zh-TW" altLang="en-US" dirty="0"/>
          </a:p>
        </p:txBody>
      </p:sp>
      <p:pic>
        <p:nvPicPr>
          <p:cNvPr id="9" name="Picture 2" descr="D:\永忠研究\大學上課\崑山科技大學\105微處理機一\上課內容\內容\溫濕度視覺化\DHT11_Pin7_WIFI_Server_Guage監控畫面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71" t="75778" r="37644" b="1077"/>
          <a:stretch/>
        </p:blipFill>
        <p:spPr bwMode="auto">
          <a:xfrm>
            <a:off x="312192" y="1587761"/>
            <a:ext cx="8616938" cy="2273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6225082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sz="quarter" idx="4294967295"/>
          </p:nvPr>
        </p:nvSpPr>
        <p:spPr>
          <a:xfrm>
            <a:off x="457200" y="500063"/>
            <a:ext cx="8229600" cy="5824537"/>
          </a:xfrm>
          <a:prstGeom prst="rect">
            <a:avLst/>
          </a:prstGeom>
        </p:spPr>
        <p:txBody>
          <a:bodyPr/>
          <a:lstStyle/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</a:t>
            </a:r>
            <a:r>
              <a:rPr lang="zh-TW" altLang="en-US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三</a:t>
            </a:r>
            <a:r>
              <a:rPr lang="en-US" altLang="zh-TW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.)</a:t>
            </a:r>
            <a:r>
              <a:rPr lang="zh-TW" altLang="en-US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執行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Loop():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為程式的主要內容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,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這程式內容會一直重複被執行</a:t>
            </a:r>
            <a:endParaRPr lang="en-US" altLang="zh-TW" sz="28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EX: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Loop()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{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	……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78866114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en-US" altLang="zh-TW" sz="2800" dirty="0" smtClean="0"/>
              <a:t>DHT11_Pin7_WIFI_Server_TwoGuage</a:t>
            </a:r>
            <a:r>
              <a:rPr lang="zh-TW" altLang="en-US" sz="2800" dirty="0" smtClean="0"/>
              <a:t>網頁畫面</a:t>
            </a:r>
            <a:endParaRPr lang="zh-TW" altLang="en-US" sz="2800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90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2017/9/30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5123" name="Picture 3" descr="D:\永忠研究\大學上課\崑山科技大學\105微處理機一\上課內容\內容\溫濕度視覺化\DHT11_Pin7_WIFI_Server_TwoGuage網頁畫面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412776"/>
            <a:ext cx="8600862" cy="4835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7649569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ixel">
  <a:themeElements>
    <a:clrScheme name="Pixel 10">
      <a:dk1>
        <a:srgbClr val="000000"/>
      </a:dk1>
      <a:lt1>
        <a:srgbClr val="FFFFFF"/>
      </a:lt1>
      <a:dk2>
        <a:srgbClr val="000000"/>
      </a:dk2>
      <a:lt2>
        <a:srgbClr val="FF9900"/>
      </a:lt2>
      <a:accent1>
        <a:srgbClr val="FFCC99"/>
      </a:accent1>
      <a:accent2>
        <a:srgbClr val="FBA313"/>
      </a:accent2>
      <a:accent3>
        <a:srgbClr val="FFFFFF"/>
      </a:accent3>
      <a:accent4>
        <a:srgbClr val="000000"/>
      </a:accent4>
      <a:accent5>
        <a:srgbClr val="FFE2CA"/>
      </a:accent5>
      <a:accent6>
        <a:srgbClr val="E39310"/>
      </a:accent6>
      <a:hlink>
        <a:srgbClr val="CC3300"/>
      </a:hlink>
      <a:folHlink>
        <a:srgbClr val="FCC66E"/>
      </a:folHlink>
    </a:clrScheme>
    <a:fontScheme name="Pixel">
      <a:majorFont>
        <a:latin typeface="Times New Roman"/>
        <a:ea typeface="標楷體"/>
        <a:cs typeface=""/>
      </a:majorFont>
      <a:minorFont>
        <a:latin typeface="Times New Roman"/>
        <a:ea typeface="標楷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Pixel 1">
        <a:dk1>
          <a:srgbClr val="0066FF"/>
        </a:dk1>
        <a:lt1>
          <a:srgbClr val="FFFFFF"/>
        </a:lt1>
        <a:dk2>
          <a:srgbClr val="000066"/>
        </a:dk2>
        <a:lt2>
          <a:srgbClr val="FFFFFF"/>
        </a:lt2>
        <a:accent1>
          <a:srgbClr val="6699FF"/>
        </a:accent1>
        <a:accent2>
          <a:srgbClr val="3333FF"/>
        </a:accent2>
        <a:accent3>
          <a:srgbClr val="AAAAB8"/>
        </a:accent3>
        <a:accent4>
          <a:srgbClr val="DADADA"/>
        </a:accent4>
        <a:accent5>
          <a:srgbClr val="B8CAFF"/>
        </a:accent5>
        <a:accent6>
          <a:srgbClr val="2D2DE7"/>
        </a:accent6>
        <a:hlink>
          <a:srgbClr val="FFCC00"/>
        </a:hlink>
        <a:folHlink>
          <a:srgbClr val="00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2">
        <a:dk1>
          <a:srgbClr val="009999"/>
        </a:dk1>
        <a:lt1>
          <a:srgbClr val="FFFFFF"/>
        </a:lt1>
        <a:dk2>
          <a:srgbClr val="334B49"/>
        </a:dk2>
        <a:lt2>
          <a:srgbClr val="FFFFFF"/>
        </a:lt2>
        <a:accent1>
          <a:srgbClr val="33CCCC"/>
        </a:accent1>
        <a:accent2>
          <a:srgbClr val="008080"/>
        </a:accent2>
        <a:accent3>
          <a:srgbClr val="ADB1B1"/>
        </a:accent3>
        <a:accent4>
          <a:srgbClr val="DADADA"/>
        </a:accent4>
        <a:accent5>
          <a:srgbClr val="ADE2E2"/>
        </a:accent5>
        <a:accent6>
          <a:srgbClr val="007373"/>
        </a:accent6>
        <a:hlink>
          <a:srgbClr val="FFCC00"/>
        </a:hlink>
        <a:folHlink>
          <a:srgbClr val="0066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3">
        <a:dk1>
          <a:srgbClr val="006699"/>
        </a:dk1>
        <a:lt1>
          <a:srgbClr val="FFFFFF"/>
        </a:lt1>
        <a:dk2>
          <a:srgbClr val="333399"/>
        </a:dk2>
        <a:lt2>
          <a:srgbClr val="FFFFFF"/>
        </a:lt2>
        <a:accent1>
          <a:srgbClr val="0099CC"/>
        </a:accent1>
        <a:accent2>
          <a:srgbClr val="0386AF"/>
        </a:accent2>
        <a:accent3>
          <a:srgbClr val="ADADCA"/>
        </a:accent3>
        <a:accent4>
          <a:srgbClr val="DADADA"/>
        </a:accent4>
        <a:accent5>
          <a:srgbClr val="AACAE2"/>
        </a:accent5>
        <a:accent6>
          <a:srgbClr val="02799E"/>
        </a:accent6>
        <a:hlink>
          <a:srgbClr val="FFCC00"/>
        </a:hlink>
        <a:folHlink>
          <a:srgbClr val="66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4">
        <a:dk1>
          <a:srgbClr val="008080"/>
        </a:dk1>
        <a:lt1>
          <a:srgbClr val="FFFFFF"/>
        </a:lt1>
        <a:dk2>
          <a:srgbClr val="2F978D"/>
        </a:dk2>
        <a:lt2>
          <a:srgbClr val="FFFFFF"/>
        </a:lt2>
        <a:accent1>
          <a:srgbClr val="0099FF"/>
        </a:accent1>
        <a:accent2>
          <a:srgbClr val="009999"/>
        </a:accent2>
        <a:accent3>
          <a:srgbClr val="ADC9C5"/>
        </a:accent3>
        <a:accent4>
          <a:srgbClr val="DADADA"/>
        </a:accent4>
        <a:accent5>
          <a:srgbClr val="AACAFF"/>
        </a:accent5>
        <a:accent6>
          <a:srgbClr val="008A8A"/>
        </a:accent6>
        <a:hlink>
          <a:srgbClr val="FFFFCC"/>
        </a:hlink>
        <a:folHlink>
          <a:srgbClr val="70CAC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5">
        <a:dk1>
          <a:srgbClr val="822504"/>
        </a:dk1>
        <a:lt1>
          <a:srgbClr val="FFFFFF"/>
        </a:lt1>
        <a:dk2>
          <a:srgbClr val="330000"/>
        </a:dk2>
        <a:lt2>
          <a:srgbClr val="FFFFFF"/>
        </a:lt2>
        <a:accent1>
          <a:srgbClr val="FF9900"/>
        </a:accent1>
        <a:accent2>
          <a:srgbClr val="9E2A06"/>
        </a:accent2>
        <a:accent3>
          <a:srgbClr val="ADAAAA"/>
        </a:accent3>
        <a:accent4>
          <a:srgbClr val="DADADA"/>
        </a:accent4>
        <a:accent5>
          <a:srgbClr val="FFCAAA"/>
        </a:accent5>
        <a:accent6>
          <a:srgbClr val="8F2505"/>
        </a:accent6>
        <a:hlink>
          <a:srgbClr val="FF3300"/>
        </a:hlink>
        <a:folHlink>
          <a:srgbClr val="7C070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6">
        <a:dk1>
          <a:srgbClr val="336600"/>
        </a:dk1>
        <a:lt1>
          <a:srgbClr val="FFFFFF"/>
        </a:lt1>
        <a:dk2>
          <a:srgbClr val="4A7911"/>
        </a:dk2>
        <a:lt2>
          <a:srgbClr val="FFFFFF"/>
        </a:lt2>
        <a:accent1>
          <a:srgbClr val="666633"/>
        </a:accent1>
        <a:accent2>
          <a:srgbClr val="669900"/>
        </a:accent2>
        <a:accent3>
          <a:srgbClr val="B1BEAA"/>
        </a:accent3>
        <a:accent4>
          <a:srgbClr val="DADADA"/>
        </a:accent4>
        <a:accent5>
          <a:srgbClr val="B8B8AD"/>
        </a:accent5>
        <a:accent6>
          <a:srgbClr val="5C8A00"/>
        </a:accent6>
        <a:hlink>
          <a:srgbClr val="FFCC00"/>
        </a:hlink>
        <a:folHlink>
          <a:srgbClr val="99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7">
        <a:dk1>
          <a:srgbClr val="000000"/>
        </a:dk1>
        <a:lt1>
          <a:srgbClr val="FFFFFF"/>
        </a:lt1>
        <a:dk2>
          <a:srgbClr val="000000"/>
        </a:dk2>
        <a:lt2>
          <a:srgbClr val="CC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6633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8">
        <a:dk1>
          <a:srgbClr val="003300"/>
        </a:dk1>
        <a:lt1>
          <a:srgbClr val="FFFFFF"/>
        </a:lt1>
        <a:dk2>
          <a:srgbClr val="000000"/>
        </a:dk2>
        <a:lt2>
          <a:srgbClr val="336600"/>
        </a:lt2>
        <a:accent1>
          <a:srgbClr val="CCCC00"/>
        </a:accent1>
        <a:accent2>
          <a:srgbClr val="669900"/>
        </a:accent2>
        <a:accent3>
          <a:srgbClr val="FFFFFF"/>
        </a:accent3>
        <a:accent4>
          <a:srgbClr val="002A00"/>
        </a:accent4>
        <a:accent5>
          <a:srgbClr val="E2E2AA"/>
        </a:accent5>
        <a:accent6>
          <a:srgbClr val="5C8A00"/>
        </a:accent6>
        <a:hlink>
          <a:srgbClr val="333300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9">
        <a:dk1>
          <a:srgbClr val="000000"/>
        </a:dk1>
        <a:lt1>
          <a:srgbClr val="FFFFFF"/>
        </a:lt1>
        <a:dk2>
          <a:srgbClr val="000000"/>
        </a:dk2>
        <a:lt2>
          <a:srgbClr val="440044"/>
        </a:lt2>
        <a:accent1>
          <a:srgbClr val="FFCCCC"/>
        </a:accent1>
        <a:accent2>
          <a:srgbClr val="790571"/>
        </a:accent2>
        <a:accent3>
          <a:srgbClr val="FFFFFF"/>
        </a:accent3>
        <a:accent4>
          <a:srgbClr val="000000"/>
        </a:accent4>
        <a:accent5>
          <a:srgbClr val="FFE2E2"/>
        </a:accent5>
        <a:accent6>
          <a:srgbClr val="6D0466"/>
        </a:accent6>
        <a:hlink>
          <a:srgbClr val="993366"/>
        </a:hlink>
        <a:folHlink>
          <a:srgbClr val="9F839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0">
        <a:dk1>
          <a:srgbClr val="000000"/>
        </a:dk1>
        <a:lt1>
          <a:srgbClr val="FFFFFF"/>
        </a:lt1>
        <a:dk2>
          <a:srgbClr val="000000"/>
        </a:dk2>
        <a:lt2>
          <a:srgbClr val="FF9900"/>
        </a:lt2>
        <a:accent1>
          <a:srgbClr val="FFCC99"/>
        </a:accent1>
        <a:accent2>
          <a:srgbClr val="FBA313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E39310"/>
        </a:accent6>
        <a:hlink>
          <a:srgbClr val="CC3300"/>
        </a:hlink>
        <a:folHlink>
          <a:srgbClr val="FCC66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1">
        <a:dk1>
          <a:srgbClr val="000000"/>
        </a:dk1>
        <a:lt1>
          <a:srgbClr val="FFFFFF"/>
        </a:lt1>
        <a:dk2>
          <a:srgbClr val="000000"/>
        </a:dk2>
        <a:lt2>
          <a:srgbClr val="779F92"/>
        </a:lt2>
        <a:accent1>
          <a:srgbClr val="33CCCC"/>
        </a:accent1>
        <a:accent2>
          <a:srgbClr val="9DC2D7"/>
        </a:accent2>
        <a:accent3>
          <a:srgbClr val="FFFFFF"/>
        </a:accent3>
        <a:accent4>
          <a:srgbClr val="000000"/>
        </a:accent4>
        <a:accent5>
          <a:srgbClr val="ADE2E2"/>
        </a:accent5>
        <a:accent6>
          <a:srgbClr val="8EB0C3"/>
        </a:accent6>
        <a:hlink>
          <a:srgbClr val="006666"/>
        </a:hlink>
        <a:folHlink>
          <a:srgbClr val="CC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2">
        <a:dk1>
          <a:srgbClr val="000000"/>
        </a:dk1>
        <a:lt1>
          <a:srgbClr val="FFFFFF"/>
        </a:lt1>
        <a:dk2>
          <a:srgbClr val="000000"/>
        </a:dk2>
        <a:lt2>
          <a:srgbClr val="00007D"/>
        </a:lt2>
        <a:accent1>
          <a:srgbClr val="9999FF"/>
        </a:accent1>
        <a:accent2>
          <a:srgbClr val="9999CC"/>
        </a:accent2>
        <a:accent3>
          <a:srgbClr val="FFFFFF"/>
        </a:accent3>
        <a:accent4>
          <a:srgbClr val="000000"/>
        </a:accent4>
        <a:accent5>
          <a:srgbClr val="CACAFF"/>
        </a:accent5>
        <a:accent6>
          <a:srgbClr val="8A8AB9"/>
        </a:accent6>
        <a:hlink>
          <a:srgbClr val="666699"/>
        </a:hlink>
        <a:folHlink>
          <a:srgbClr val="CCCCE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知識管理教學中心 母片</Template>
  <TotalTime>10091</TotalTime>
  <Words>6063</Words>
  <Application>Microsoft Office PowerPoint</Application>
  <PresentationFormat>如螢幕大小 (4:3)</PresentationFormat>
  <Paragraphs>1455</Paragraphs>
  <Slides>90</Slides>
  <Notes>90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90</vt:i4>
      </vt:variant>
    </vt:vector>
  </HeadingPairs>
  <TitlesOfParts>
    <vt:vector size="91" baseType="lpstr">
      <vt:lpstr>Pixel</vt:lpstr>
      <vt:lpstr>物聯網系統設計與實作  Ameba_進階程式設計 (類比讀寫)</vt:lpstr>
      <vt:lpstr>Arduino 程式介紹</vt:lpstr>
      <vt:lpstr>Arduino 程式架構</vt:lpstr>
      <vt:lpstr>Arduino程式的介面</vt:lpstr>
      <vt:lpstr>PowerPoint 簡報</vt:lpstr>
      <vt:lpstr>PowerPoint 簡報</vt:lpstr>
      <vt:lpstr>PowerPoint 簡報</vt:lpstr>
      <vt:lpstr>Arduino程式架構</vt:lpstr>
      <vt:lpstr>PowerPoint 簡報</vt:lpstr>
      <vt:lpstr>PowerPoint 簡報</vt:lpstr>
      <vt:lpstr>PowerPoint 簡報</vt:lpstr>
      <vt:lpstr>系統開發</vt:lpstr>
      <vt:lpstr>啟動開發環境</vt:lpstr>
      <vt:lpstr>開啟程式</vt:lpstr>
      <vt:lpstr>啟動程式</vt:lpstr>
      <vt:lpstr>選擇開發版</vt:lpstr>
      <vt:lpstr>確定通訊埠</vt:lpstr>
      <vt:lpstr>選擇通訊埠</vt:lpstr>
      <vt:lpstr>開啟程式</vt:lpstr>
      <vt:lpstr>Ameba 腳位說明</vt:lpstr>
      <vt:lpstr>PowerPoint 簡報</vt:lpstr>
      <vt:lpstr>簡單類比輸入模組</vt:lpstr>
      <vt:lpstr>類比搖桿元件</vt:lpstr>
      <vt:lpstr>類比搖桿元件</vt:lpstr>
      <vt:lpstr>類比搖桿連接電路</vt:lpstr>
      <vt:lpstr>類比資料輸入</vt:lpstr>
      <vt:lpstr>讀取搖桿資料</vt:lpstr>
      <vt:lpstr>Joystick01</vt:lpstr>
      <vt:lpstr>Joystick02</vt:lpstr>
      <vt:lpstr>Joystick03</vt:lpstr>
      <vt:lpstr>Joystick04</vt:lpstr>
      <vt:lpstr>看不到X值</vt:lpstr>
      <vt:lpstr>看不到X值</vt:lpstr>
      <vt:lpstr>Joystick5</vt:lpstr>
      <vt:lpstr>簡單PWM輸出</vt:lpstr>
      <vt:lpstr>LED 元件</vt:lpstr>
      <vt:lpstr>LED 元件</vt:lpstr>
      <vt:lpstr>PWM連接電路</vt:lpstr>
      <vt:lpstr>類比資料輸出</vt:lpstr>
      <vt:lpstr>使用PWM驅動ＬＥＤ亮度</vt:lpstr>
      <vt:lpstr>ＬＥＤ　ＰＷＭ０１</vt:lpstr>
      <vt:lpstr>ＬＥＤ　ＰＷＭ０２</vt:lpstr>
      <vt:lpstr>ＬＥＤ　ＰＷＭ０３</vt:lpstr>
      <vt:lpstr>ＬＥＤ　ＰＷＭ０３</vt:lpstr>
      <vt:lpstr>簡單類比輸入與PWM輸出</vt:lpstr>
      <vt:lpstr>類比搖桿元件</vt:lpstr>
      <vt:lpstr>LED 元件</vt:lpstr>
      <vt:lpstr>類比輸入與PWM輸出連接電路（兩路）</vt:lpstr>
      <vt:lpstr>兩路輸出控制兩路ＰＷＮ輸出</vt:lpstr>
      <vt:lpstr>使用PWM驅動ＬＥＤ亮度</vt:lpstr>
      <vt:lpstr>Joystick_PWM01</vt:lpstr>
      <vt:lpstr>Joystick_PWM01</vt:lpstr>
      <vt:lpstr>Joystick_PWM02</vt:lpstr>
      <vt:lpstr>Joystick_PWM02</vt:lpstr>
      <vt:lpstr>Joystick_PWM03</vt:lpstr>
      <vt:lpstr>Joystick_PWM03</vt:lpstr>
      <vt:lpstr>Joystick_PWM01</vt:lpstr>
      <vt:lpstr>Joystick_PWM01</vt:lpstr>
      <vt:lpstr>Joystick_PWM01</vt:lpstr>
      <vt:lpstr>Joystick_PWM01</vt:lpstr>
      <vt:lpstr>Joystick_PWM01</vt:lpstr>
      <vt:lpstr>Joystick_PWM01</vt:lpstr>
      <vt:lpstr>Joystick_PWM01</vt:lpstr>
      <vt:lpstr>Joystick_PWM01</vt:lpstr>
      <vt:lpstr>Joystick_PWM01</vt:lpstr>
      <vt:lpstr>Joystick_PWM01</vt:lpstr>
      <vt:lpstr>Joystick_PWM01</vt:lpstr>
      <vt:lpstr> 如何視覺化</vt:lpstr>
      <vt:lpstr>使用Google Developer資源</vt:lpstr>
      <vt:lpstr>視覺化儀表板</vt:lpstr>
      <vt:lpstr>視覺化儀表板重點解說</vt:lpstr>
      <vt:lpstr>視覺化儀表板重點解說</vt:lpstr>
      <vt:lpstr>視覺化儀表板重點解說</vt:lpstr>
      <vt:lpstr>視覺化儀表板重點解說</vt:lpstr>
      <vt:lpstr>視覺化儀表板重點解說</vt:lpstr>
      <vt:lpstr>視覺化儀表板 程式開發</vt:lpstr>
      <vt:lpstr>開啟程式DHT11_Pin7_WIFI_Server_Guage</vt:lpstr>
      <vt:lpstr>DHT11_Pin7_WIFI_Server_Guage</vt:lpstr>
      <vt:lpstr>DHT11_Pin7_WIFI_Server_Guage監控畫面</vt:lpstr>
      <vt:lpstr>使用瀏覽器進入系統</vt:lpstr>
      <vt:lpstr>DHT11_Pin7_WIFI_Server_Guage網頁畫面</vt:lpstr>
      <vt:lpstr>自我練習</vt:lpstr>
      <vt:lpstr>習題</vt:lpstr>
      <vt:lpstr>Q  &amp;  A</vt:lpstr>
      <vt:lpstr>練習解答</vt:lpstr>
      <vt:lpstr>開啟程式DHT11_Pin7_WIFI_Server_TwoGuage</vt:lpstr>
      <vt:lpstr>DHT11_Pin7_WIFI_Server_TwoGuage</vt:lpstr>
      <vt:lpstr>DHT11_Pin7_WIFI_Server_TwoGuage監控畫面</vt:lpstr>
      <vt:lpstr>使用瀏覽器進入系統</vt:lpstr>
      <vt:lpstr>DHT11_Pin7_WIFI_Server_TwoGuage網頁畫面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Ameba 8195AM聲音視覺化</dc:title>
  <dc:subject>~談資管學生未來發展方向~</dc:subject>
  <dc:creator>曹永忠</dc:creator>
  <dc:description>資訊與設計之整合_x000d_
~談資管學生未來發展方向~_x000d_
_x000d_
報告者：蔡英德_x000d_
靜宜大學資訊傳播工程學系_x000d_
教授暨主任秘書_x000d_
日期：102年3月29日</dc:description>
  <cp:lastModifiedBy>user</cp:lastModifiedBy>
  <cp:revision>737</cp:revision>
  <cp:lastPrinted>2016-05-25T11:54:26Z</cp:lastPrinted>
  <dcterms:created xsi:type="dcterms:W3CDTF">2003-11-29T08:49:29Z</dcterms:created>
  <dcterms:modified xsi:type="dcterms:W3CDTF">2017-09-30T01:48:11Z</dcterms:modified>
</cp:coreProperties>
</file>